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68" r:id="rId3"/>
  </p:sldMasterIdLst>
  <p:notesMasterIdLst>
    <p:notesMasterId r:id="rId14"/>
  </p:notesMasterIdLst>
  <p:sldIdLst>
    <p:sldId id="256" r:id="rId4"/>
    <p:sldId id="260" r:id="rId5"/>
    <p:sldId id="288" r:id="rId6"/>
    <p:sldId id="280" r:id="rId7"/>
    <p:sldId id="263" r:id="rId8"/>
    <p:sldId id="285" r:id="rId9"/>
    <p:sldId id="289" r:id="rId10"/>
    <p:sldId id="266" r:id="rId11"/>
    <p:sldId id="290"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97AD7B3-552D-418A-A008-F0A3F215E96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72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11/5/2021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11/5/2021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8080"/>
            </a:gs>
            <a:gs pos="100000">
              <a:srgbClr val="CCFFFF"/>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1D4D32E-A012-41AB-A39F-ECB6E93E482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0274268"/>
      </p:ext>
    </p:extLst>
  </p:cSld>
  <p:clrMap bg1="lt1" tx1="dk1" bg2="lt2" tx2="dk2" accent1="accent1" accent2="accent2" accent3="accent3" accent4="accent4" accent5="accent5" accent6="accent6" hlink="hlink" folHlink="folHlink"/>
  <p:sldLayoutIdLst>
    <p:sldLayoutId id="2147483669" r:id="rId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normAutofit fontScale="90000"/>
          </a:bodyPr>
          <a:lstStyle/>
          <a:p>
            <a:r>
              <a:rPr lang="en-US" dirty="0"/>
              <a:t>Rearranging Mechanical Advantage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3. A moving pulley has a mechanical advantage of 2 and you use 200N of force. What is the force/weight of the object?</a:t>
            </a:r>
            <a:endParaRPr lang="en-US" sz="2800"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AMA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e</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r </a:t>
                      </a:r>
                      <a:r>
                        <a:rPr lang="en-US" sz="2800" dirty="0">
                          <a:effectLst/>
                          <a:latin typeface="Times New Roman" panose="02020603050405020304" pitchFamily="18" charset="0"/>
                          <a:ea typeface="Times New Roman" panose="02020603050405020304" pitchFamily="18" charset="0"/>
                        </a:rPr>
                        <a:t>=</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893251" y="5014687"/>
            <a:ext cx="1199096" cy="461665"/>
          </a:xfrm>
          <a:prstGeom prst="rect">
            <a:avLst/>
          </a:prstGeom>
          <a:noFill/>
        </p:spPr>
        <p:txBody>
          <a:bodyPr wrap="square" rtlCol="0">
            <a:spAutoFit/>
          </a:bodyPr>
          <a:lstStyle/>
          <a:p>
            <a:r>
              <a:rPr lang="en-US" sz="2400" dirty="0"/>
              <a:t>200N</a:t>
            </a:r>
          </a:p>
        </p:txBody>
      </p:sp>
      <p:sp>
        <p:nvSpPr>
          <p:cNvPr id="5" name="TextBox 4">
            <a:extLst>
              <a:ext uri="{FF2B5EF4-FFF2-40B4-BE49-F238E27FC236}">
                <a16:creationId xmlns:a16="http://schemas.microsoft.com/office/drawing/2014/main" id="{48A1B795-7378-4E41-BFFA-6BCF0143F5B7}"/>
              </a:ext>
            </a:extLst>
          </p:cNvPr>
          <p:cNvSpPr txBox="1"/>
          <p:nvPr/>
        </p:nvSpPr>
        <p:spPr>
          <a:xfrm>
            <a:off x="1350953" y="4567536"/>
            <a:ext cx="838200" cy="461665"/>
          </a:xfrm>
          <a:prstGeom prst="rect">
            <a:avLst/>
          </a:prstGeom>
          <a:noFill/>
        </p:spPr>
        <p:txBody>
          <a:bodyPr wrap="square" rtlCol="0">
            <a:spAutoFit/>
          </a:bodyPr>
          <a:lstStyle/>
          <a:p>
            <a:r>
              <a:rPr lang="en-US" sz="2400" dirty="0"/>
              <a:t>2</a:t>
            </a:r>
          </a:p>
        </p:txBody>
      </p:sp>
      <p:sp>
        <p:nvSpPr>
          <p:cNvPr id="10" name="TextBox 9">
            <a:extLst>
              <a:ext uri="{FF2B5EF4-FFF2-40B4-BE49-F238E27FC236}">
                <a16:creationId xmlns:a16="http://schemas.microsoft.com/office/drawing/2014/main" id="{2EED7FF6-53BA-4D22-9649-B4885832059E}"/>
              </a:ext>
            </a:extLst>
          </p:cNvPr>
          <p:cNvSpPr txBox="1"/>
          <p:nvPr/>
        </p:nvSpPr>
        <p:spPr>
          <a:xfrm>
            <a:off x="837271"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F</m:t>
                      </m:r>
                      <m:r>
                        <m:rPr>
                          <m:nor/>
                        </m:rPr>
                        <a:rPr lang="en-US" sz="2400" baseline="-25000">
                          <a:latin typeface="Times New Roman" panose="02020603050405020304" pitchFamily="18" charset="0"/>
                          <a:ea typeface="Times New Roman" panose="02020603050405020304" pitchFamily="18" charset="0"/>
                        </a:rPr>
                        <m:t>r</m:t>
                      </m:r>
                      <m:r>
                        <m:rPr>
                          <m:nor/>
                        </m:rPr>
                        <a:rPr lang="en-US" sz="2400">
                          <a:latin typeface="Times New Roman" panose="02020603050405020304" pitchFamily="18" charset="0"/>
                          <a:ea typeface="Times New Roman" panose="02020603050405020304" pitchFamily="18" charset="0"/>
                        </a:rPr>
                        <m:t> = (2)(200</m:t>
                      </m:r>
                      <m:r>
                        <m:rPr>
                          <m:nor/>
                        </m:rPr>
                        <a:rPr lang="en-US" sz="2400">
                          <a:latin typeface="Times New Roman" panose="02020603050405020304" pitchFamily="18" charset="0"/>
                          <a:ea typeface="Times New Roman" panose="02020603050405020304" pitchFamily="18" charset="0"/>
                        </a:rPr>
                        <m:t>N</m:t>
                      </m:r>
                      <m:r>
                        <m:rPr>
                          <m:nor/>
                        </m:rPr>
                        <a:rPr lang="en-US" sz="2400">
                          <a:latin typeface="Times New Roman" panose="02020603050405020304" pitchFamily="18" charset="0"/>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461665"/>
              </a:xfrm>
              <a:prstGeom prst="rect">
                <a:avLst/>
              </a:prstGeom>
              <a:blipFill>
                <a:blip r:embed="rId2"/>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216405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F</m:t>
                      </m:r>
                      <m:r>
                        <m:rPr>
                          <m:nor/>
                        </m:rPr>
                        <a:rPr lang="en-US" sz="2400" baseline="-25000">
                          <a:latin typeface="Times New Roman" panose="02020603050405020304" pitchFamily="18" charset="0"/>
                          <a:ea typeface="Times New Roman" panose="02020603050405020304" pitchFamily="18" charset="0"/>
                        </a:rPr>
                        <m:t>r</m:t>
                      </m:r>
                      <m:r>
                        <m:rPr>
                          <m:nor/>
                        </m:rPr>
                        <a:rPr lang="en-US" sz="2400">
                          <a:latin typeface="Times New Roman" panose="02020603050405020304" pitchFamily="18" charset="0"/>
                          <a:ea typeface="Times New Roman" panose="02020603050405020304" pitchFamily="18" charset="0"/>
                        </a:rPr>
                        <m:t> = </m:t>
                      </m:r>
                      <m:r>
                        <m:rPr>
                          <m:nor/>
                        </m:rPr>
                        <a:rPr lang="en-US" sz="2400">
                          <a:latin typeface="Times New Roman" panose="02020603050405020304" pitchFamily="18" charset="0"/>
                          <a:ea typeface="Times New Roman" panose="02020603050405020304" pitchFamily="18" charset="0"/>
                        </a:rPr>
                        <m:t>AMA</m:t>
                      </m:r>
                      <m:r>
                        <m:rPr>
                          <m:nor/>
                        </m:rPr>
                        <a:rPr lang="en-US" sz="2400">
                          <a:latin typeface="Times New Roman" panose="02020603050405020304" pitchFamily="18" charset="0"/>
                          <a:ea typeface="Times New Roman" panose="02020603050405020304" pitchFamily="18" charset="0"/>
                        </a:rPr>
                        <m:t>(</m:t>
                      </m:r>
                      <m:r>
                        <m:rPr>
                          <m:nor/>
                        </m:rPr>
                        <a:rPr lang="en-US" sz="2400">
                          <a:latin typeface="Times New Roman" panose="02020603050405020304" pitchFamily="18" charset="0"/>
                          <a:ea typeface="Times New Roman" panose="02020603050405020304" pitchFamily="18" charset="0"/>
                        </a:rPr>
                        <m:t>Fe</m:t>
                      </m:r>
                      <m:r>
                        <m:rPr>
                          <m:nor/>
                        </m:rPr>
                        <a:rPr lang="en-US" sz="2400">
                          <a:latin typeface="Times New Roman" panose="02020603050405020304" pitchFamily="18" charset="0"/>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2164055" cy="461665"/>
              </a:xfrm>
              <a:prstGeom prst="rect">
                <a:avLst/>
              </a:prstGeom>
              <a:blipFill>
                <a:blip r:embed="rId3"/>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F</m:t>
                      </m:r>
                      <m:r>
                        <m:rPr>
                          <m:nor/>
                        </m:rPr>
                        <a:rPr lang="en-US" sz="2400" baseline="-25000">
                          <a:latin typeface="Times New Roman" panose="02020603050405020304" pitchFamily="18" charset="0"/>
                          <a:ea typeface="Times New Roman" panose="02020603050405020304" pitchFamily="18" charset="0"/>
                        </a:rPr>
                        <m:t>r</m:t>
                      </m:r>
                      <m:r>
                        <m:rPr>
                          <m:nor/>
                        </m:rPr>
                        <a:rPr lang="en-US" sz="2400">
                          <a:latin typeface="Times New Roman" panose="02020603050405020304" pitchFamily="18" charset="0"/>
                          <a:ea typeface="Times New Roman" panose="02020603050405020304" pitchFamily="18" charset="0"/>
                        </a:rPr>
                        <m:t> = 400</m:t>
                      </m:r>
                      <m:r>
                        <m:rPr>
                          <m:nor/>
                        </m:rPr>
                        <a:rPr lang="en-US" sz="2400">
                          <a:latin typeface="Times New Roman" panose="02020603050405020304" pitchFamily="18" charset="0"/>
                          <a:ea typeface="Times New Roman" panose="02020603050405020304" pitchFamily="18" charset="0"/>
                        </a:rPr>
                        <m:t>N</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89271"/>
                <a:ext cx="3813316" cy="461665"/>
              </a:xfrm>
              <a:prstGeom prst="rect">
                <a:avLst/>
              </a:prstGeom>
              <a:blipFill>
                <a:blip r:embed="rId4"/>
                <a:stretch>
                  <a:fillRect b="-1316"/>
                </a:stretch>
              </a:blipFill>
            </p:spPr>
            <p:txBody>
              <a:bodyPr/>
              <a:lstStyle/>
              <a:p>
                <a:r>
                  <a:rPr lang="en-US">
                    <a:noFill/>
                  </a:rPr>
                  <a:t> </a:t>
                </a:r>
              </a:p>
            </p:txBody>
          </p:sp>
        </mc:Fallback>
      </mc:AlternateContent>
    </p:spTree>
    <p:extLst>
      <p:ext uri="{BB962C8B-B14F-4D97-AF65-F5344CB8AC3E}">
        <p14:creationId xmlns:p14="http://schemas.microsoft.com/office/powerpoint/2010/main" val="325538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mechanical advantage equation.</a:t>
            </a:r>
          </a:p>
          <a:p>
            <a:pPr eaLnBrk="1" hangingPunct="1"/>
            <a:r>
              <a:rPr lang="en-US" altLang="en-US" sz="3600" dirty="0">
                <a:latin typeface="Comic Sans MS" panose="030F0702030302020204" pitchFamily="66" charset="0"/>
              </a:rPr>
              <a:t>I can calculate </a:t>
            </a:r>
            <a:r>
              <a:rPr lang="en-US" altLang="en-US" sz="3600">
                <a:latin typeface="Comic Sans MS" panose="030F0702030302020204" pitchFamily="66" charset="0"/>
              </a:rPr>
              <a:t>mechanical advantage </a:t>
            </a:r>
            <a:r>
              <a:rPr lang="en-US" altLang="en-US" sz="3600" dirty="0">
                <a:latin typeface="Comic Sans MS" panose="030F0702030302020204" pitchFamily="66" charset="0"/>
              </a:rPr>
              <a:t>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244476"/>
            <a:ext cx="11500834" cy="1004032"/>
          </a:xfrm>
          <a:solidFill>
            <a:srgbClr val="C00000"/>
          </a:solidFill>
        </p:spPr>
        <p:txBody>
          <a:bodyPr/>
          <a:lstStyle/>
          <a:p>
            <a:r>
              <a:rPr lang="en-US" dirty="0">
                <a:solidFill>
                  <a:schemeClr val="bg1"/>
                </a:solidFill>
              </a:rPr>
              <a:t>Actual Mechanical Advantage (AMA)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17600" y="1286019"/>
                <a:ext cx="10676467" cy="4847492"/>
              </a:xfrm>
              <a:noFill/>
            </p:spPr>
            <p:txBody>
              <a:bodyPr/>
              <a:lstStyle/>
              <a:p>
                <a:pPr>
                  <a:buClr>
                    <a:schemeClr val="tx1"/>
                  </a:buClr>
                  <a:buFont typeface="Arial" panose="020B0604020202020204" pitchFamily="34" charset="0"/>
                  <a:buChar char="•"/>
                </a:pPr>
                <a:r>
                  <a:rPr lang="en-US" sz="3600" dirty="0">
                    <a:solidFill>
                      <a:srgbClr val="000000"/>
                    </a:solidFill>
                  </a:rPr>
                  <a:t>The ratio of the output force to the input force in a machine. Measuring the actual forces on the machine.</a:t>
                </a:r>
              </a:p>
              <a:p>
                <a:pPr marL="0" indent="0">
                  <a:buClr>
                    <a:schemeClr val="tx1"/>
                  </a:buClr>
                  <a:buNone/>
                </a:pPr>
                <a14:m>
                  <m:oMathPara xmlns:m="http://schemas.openxmlformats.org/officeDocument/2006/math">
                    <m:oMathParaPr>
                      <m:jc m:val="centerGroup"/>
                    </m:oMathParaPr>
                    <m:oMath xmlns:m="http://schemas.openxmlformats.org/officeDocument/2006/math">
                      <m:r>
                        <a:rPr lang="en-US" sz="4000" b="0" i="1" smtClean="0">
                          <a:solidFill>
                            <a:srgbClr val="000000"/>
                          </a:solidFill>
                          <a:effectLst/>
                          <a:latin typeface="Cambria Math" panose="02040503050406030204" pitchFamily="18" charset="0"/>
                        </a:rPr>
                        <m:t>𝐴𝑀𝐴</m:t>
                      </m:r>
                      <m:r>
                        <a:rPr lang="en-US" sz="4000" b="0" i="1" smtClean="0">
                          <a:solidFill>
                            <a:srgbClr val="000000"/>
                          </a:solidFill>
                          <a:effectLst/>
                          <a:latin typeface="Cambria Math" panose="02040503050406030204" pitchFamily="18" charset="0"/>
                        </a:rPr>
                        <m:t>= </m:t>
                      </m:r>
                      <m:f>
                        <m:fPr>
                          <m:ctrlPr>
                            <a:rPr lang="en-US" sz="4000" b="0" i="1" smtClean="0">
                              <a:solidFill>
                                <a:srgbClr val="000000"/>
                              </a:solidFill>
                              <a:effectLst/>
                              <a:latin typeface="Cambria Math" panose="02040503050406030204" pitchFamily="18" charset="0"/>
                            </a:rPr>
                          </m:ctrlPr>
                        </m:fPr>
                        <m:num>
                          <m:sSub>
                            <m:sSubPr>
                              <m:ctrlPr>
                                <a:rPr lang="en-US" sz="4000" b="0" i="1" smtClean="0">
                                  <a:solidFill>
                                    <a:srgbClr val="000000"/>
                                  </a:solidFill>
                                  <a:effectLst/>
                                  <a:latin typeface="Cambria Math" panose="02040503050406030204" pitchFamily="18" charset="0"/>
                                </a:rPr>
                              </m:ctrlPr>
                            </m:sSubPr>
                            <m:e>
                              <m:r>
                                <a:rPr lang="en-US" sz="4000" i="1">
                                  <a:solidFill>
                                    <a:srgbClr val="000000"/>
                                  </a:solidFill>
                                  <a:effectLst/>
                                  <a:latin typeface="Cambria Math" panose="02040503050406030204" pitchFamily="18" charset="0"/>
                                </a:rPr>
                                <m:t>𝑂𝑢𝑡𝑝𝑢𝑡</m:t>
                              </m:r>
                              <m:r>
                                <a:rPr lang="en-US" sz="4000" i="1">
                                  <a:solidFill>
                                    <a:srgbClr val="000000"/>
                                  </a:solidFill>
                                  <a:effectLst/>
                                  <a:latin typeface="Cambria Math" panose="02040503050406030204" pitchFamily="18" charset="0"/>
                                </a:rPr>
                                <m:t> </m:t>
                              </m:r>
                              <m:r>
                                <a:rPr lang="en-US" sz="4000" i="1">
                                  <a:solidFill>
                                    <a:srgbClr val="000000"/>
                                  </a:solidFill>
                                  <a:effectLst/>
                                  <a:latin typeface="Cambria Math" panose="02040503050406030204" pitchFamily="18" charset="0"/>
                                </a:rPr>
                                <m:t>𝐹𝑜𝑟𝑐𝑒</m:t>
                              </m:r>
                              <m:r>
                                <a:rPr lang="en-US" sz="4000" b="0" i="1" smtClean="0">
                                  <a:solidFill>
                                    <a:srgbClr val="000000"/>
                                  </a:solidFill>
                                  <a:effectLst/>
                                  <a:latin typeface="Cambria Math" panose="02040503050406030204" pitchFamily="18" charset="0"/>
                                </a:rPr>
                                <m:t> (</m:t>
                              </m:r>
                              <m:r>
                                <a:rPr lang="en-US" sz="4000" b="0" i="1" smtClean="0">
                                  <a:solidFill>
                                    <a:srgbClr val="000000"/>
                                  </a:solidFill>
                                  <a:effectLst/>
                                  <a:latin typeface="Cambria Math" panose="02040503050406030204" pitchFamily="18" charset="0"/>
                                </a:rPr>
                                <m:t>𝐹</m:t>
                              </m:r>
                            </m:e>
                            <m:sub>
                              <m:r>
                                <a:rPr lang="en-US" sz="4000" b="0" i="1" smtClean="0">
                                  <a:solidFill>
                                    <a:srgbClr val="000000"/>
                                  </a:solidFill>
                                  <a:effectLst/>
                                  <a:latin typeface="Cambria Math" panose="02040503050406030204" pitchFamily="18" charset="0"/>
                                </a:rPr>
                                <m:t>𝑟</m:t>
                              </m:r>
                            </m:sub>
                          </m:sSub>
                          <m:r>
                            <a:rPr lang="en-US" sz="4000" b="0" i="1" smtClean="0">
                              <a:solidFill>
                                <a:srgbClr val="000000"/>
                              </a:solidFill>
                              <a:effectLst/>
                              <a:latin typeface="Cambria Math" panose="02040503050406030204" pitchFamily="18" charset="0"/>
                            </a:rPr>
                            <m:t>) </m:t>
                          </m:r>
                        </m:num>
                        <m:den>
                          <m:r>
                            <a:rPr lang="en-US" sz="4000" b="0" i="1" smtClean="0">
                              <a:solidFill>
                                <a:srgbClr val="000000"/>
                              </a:solidFill>
                              <a:effectLst/>
                              <a:latin typeface="Cambria Math" panose="02040503050406030204" pitchFamily="18" charset="0"/>
                            </a:rPr>
                            <m:t> </m:t>
                          </m:r>
                          <m:sSub>
                            <m:sSubPr>
                              <m:ctrlPr>
                                <a:rPr lang="en-US" sz="4000" b="0" i="1" smtClean="0">
                                  <a:solidFill>
                                    <a:srgbClr val="000000"/>
                                  </a:solidFill>
                                  <a:effectLst/>
                                  <a:latin typeface="Cambria Math" panose="02040503050406030204" pitchFamily="18" charset="0"/>
                                </a:rPr>
                              </m:ctrlPr>
                            </m:sSubPr>
                            <m:e>
                              <m:r>
                                <a:rPr lang="en-US" sz="4000" i="1">
                                  <a:solidFill>
                                    <a:srgbClr val="000000"/>
                                  </a:solidFill>
                                  <a:effectLst/>
                                  <a:latin typeface="Cambria Math" panose="02040503050406030204" pitchFamily="18" charset="0"/>
                                </a:rPr>
                                <m:t>𝐼𝑛𝑝𝑢𝑡</m:t>
                              </m:r>
                              <m:r>
                                <a:rPr lang="en-US" sz="4000" i="1">
                                  <a:solidFill>
                                    <a:srgbClr val="000000"/>
                                  </a:solidFill>
                                  <a:effectLst/>
                                  <a:latin typeface="Cambria Math" panose="02040503050406030204" pitchFamily="18" charset="0"/>
                                </a:rPr>
                                <m:t> </m:t>
                              </m:r>
                              <m:r>
                                <a:rPr lang="en-US" sz="4000" i="1">
                                  <a:solidFill>
                                    <a:srgbClr val="000000"/>
                                  </a:solidFill>
                                  <a:effectLst/>
                                  <a:latin typeface="Cambria Math" panose="02040503050406030204" pitchFamily="18" charset="0"/>
                                </a:rPr>
                                <m:t>𝐹𝑜𝑟𝑐𝑒</m:t>
                              </m:r>
                              <m:r>
                                <a:rPr lang="en-US" sz="4000" b="0" i="1" smtClean="0">
                                  <a:solidFill>
                                    <a:srgbClr val="000000"/>
                                  </a:solidFill>
                                  <a:effectLst/>
                                  <a:latin typeface="Cambria Math" panose="02040503050406030204" pitchFamily="18" charset="0"/>
                                </a:rPr>
                                <m:t> (</m:t>
                              </m:r>
                              <m:r>
                                <a:rPr lang="en-US" sz="4000" b="0" i="1" smtClean="0">
                                  <a:solidFill>
                                    <a:srgbClr val="000000"/>
                                  </a:solidFill>
                                  <a:effectLst/>
                                  <a:latin typeface="Cambria Math" panose="02040503050406030204" pitchFamily="18" charset="0"/>
                                </a:rPr>
                                <m:t>𝐹</m:t>
                              </m:r>
                            </m:e>
                            <m:sub>
                              <m:r>
                                <a:rPr lang="en-US" sz="4000" b="0" i="1" smtClean="0">
                                  <a:solidFill>
                                    <a:srgbClr val="000000"/>
                                  </a:solidFill>
                                  <a:effectLst/>
                                  <a:latin typeface="Cambria Math" panose="02040503050406030204" pitchFamily="18" charset="0"/>
                                </a:rPr>
                                <m:t>𝑒</m:t>
                              </m:r>
                            </m:sub>
                          </m:sSub>
                          <m:r>
                            <a:rPr lang="en-US" sz="4000" i="1">
                              <a:solidFill>
                                <a:srgbClr val="000000"/>
                              </a:solidFill>
                              <a:effectLst/>
                              <a:latin typeface="Cambria Math" panose="02040503050406030204" pitchFamily="18" charset="0"/>
                            </a:rPr>
                            <m:t>)</m:t>
                          </m:r>
                        </m:den>
                      </m:f>
                    </m:oMath>
                  </m:oMathPara>
                </a14:m>
                <a:endParaRPr lang="en-US" sz="4000" dirty="0">
                  <a:solidFill>
                    <a:srgbClr val="000000"/>
                  </a:solidFill>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17600" y="1286019"/>
                <a:ext cx="10676467" cy="4847492"/>
              </a:xfrm>
              <a:blipFill>
                <a:blip r:embed="rId2"/>
                <a:stretch>
                  <a:fillRect l="-1541" t="-2013" r="-1598"/>
                </a:stretch>
              </a:blipFill>
            </p:spPr>
            <p:txBody>
              <a:bodyPr/>
              <a:lstStyle/>
              <a:p>
                <a:r>
                  <a:rPr lang="en-US">
                    <a:noFill/>
                  </a:rPr>
                  <a:t> </a:t>
                </a:r>
              </a:p>
            </p:txBody>
          </p:sp>
        </mc:Fallback>
      </mc:AlternateContent>
      <p:sp>
        <p:nvSpPr>
          <p:cNvPr id="4" name="Text Box 7"/>
          <p:cNvSpPr txBox="1">
            <a:spLocks noChangeArrowheads="1"/>
          </p:cNvSpPr>
          <p:nvPr/>
        </p:nvSpPr>
        <p:spPr bwMode="auto">
          <a:xfrm>
            <a:off x="1929568" y="4469267"/>
            <a:ext cx="931051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3600" dirty="0">
                <a:solidFill>
                  <a:srgbClr val="000000"/>
                </a:solidFill>
              </a:rPr>
              <a:t>The </a:t>
            </a:r>
            <a:r>
              <a:rPr lang="en-US" altLang="en-US" sz="3600" b="1" u="sng" dirty="0">
                <a:solidFill>
                  <a:srgbClr val="FF9900"/>
                </a:solidFill>
              </a:rPr>
              <a:t>higher</a:t>
            </a:r>
            <a:r>
              <a:rPr lang="en-US" altLang="en-US" sz="3600" dirty="0">
                <a:solidFill>
                  <a:srgbClr val="000000"/>
                </a:solidFill>
              </a:rPr>
              <a:t> the </a:t>
            </a:r>
            <a:r>
              <a:rPr lang="en-US" altLang="en-US" sz="3600" b="1" dirty="0">
                <a:solidFill>
                  <a:srgbClr val="000000"/>
                </a:solidFill>
              </a:rPr>
              <a:t>Mechanical</a:t>
            </a:r>
            <a:r>
              <a:rPr lang="en-US" altLang="en-US" sz="3600" dirty="0">
                <a:solidFill>
                  <a:srgbClr val="000000"/>
                </a:solidFill>
              </a:rPr>
              <a:t> </a:t>
            </a:r>
            <a:r>
              <a:rPr lang="en-US" altLang="en-US" sz="3600" b="1" dirty="0">
                <a:solidFill>
                  <a:srgbClr val="000000"/>
                </a:solidFill>
              </a:rPr>
              <a:t>Advantage</a:t>
            </a:r>
            <a:r>
              <a:rPr lang="en-US" altLang="en-US" sz="3600" dirty="0">
                <a:solidFill>
                  <a:srgbClr val="000000"/>
                </a:solidFill>
              </a:rPr>
              <a:t>, the </a:t>
            </a:r>
            <a:r>
              <a:rPr lang="en-US" altLang="en-US" sz="3600" b="1" u="sng" dirty="0">
                <a:solidFill>
                  <a:srgbClr val="FF9900"/>
                </a:solidFill>
              </a:rPr>
              <a:t>easier</a:t>
            </a:r>
            <a:r>
              <a:rPr lang="en-US" altLang="en-US" sz="3600" b="1" dirty="0">
                <a:solidFill>
                  <a:srgbClr val="FFFF00"/>
                </a:solidFill>
              </a:rPr>
              <a:t> </a:t>
            </a:r>
            <a:r>
              <a:rPr lang="en-US" altLang="en-US" sz="3600" dirty="0">
                <a:solidFill>
                  <a:srgbClr val="000000"/>
                </a:solidFill>
              </a:rPr>
              <a:t>it is to </a:t>
            </a:r>
            <a:r>
              <a:rPr lang="en-US" altLang="en-US" sz="3600" b="1" u="sng" dirty="0">
                <a:solidFill>
                  <a:srgbClr val="FF9900"/>
                </a:solidFill>
              </a:rPr>
              <a:t>move</a:t>
            </a:r>
            <a:r>
              <a:rPr lang="en-US" altLang="en-US" sz="3600" dirty="0">
                <a:solidFill>
                  <a:srgbClr val="000000"/>
                </a:solidFill>
              </a:rPr>
              <a:t> something.</a:t>
            </a:r>
          </a:p>
        </p:txBody>
      </p:sp>
      <p:sp>
        <p:nvSpPr>
          <p:cNvPr id="5" name="Text Box 9"/>
          <p:cNvSpPr txBox="1">
            <a:spLocks noChangeArrowheads="1"/>
          </p:cNvSpPr>
          <p:nvPr/>
        </p:nvSpPr>
        <p:spPr bwMode="auto">
          <a:xfrm>
            <a:off x="1703388" y="5824538"/>
            <a:ext cx="2157412" cy="457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a:solidFill>
                  <a:srgbClr val="000000"/>
                </a:solidFill>
              </a:rPr>
              <a:t>Basic M.A.= 1</a:t>
            </a:r>
          </a:p>
        </p:txBody>
      </p:sp>
      <p:sp>
        <p:nvSpPr>
          <p:cNvPr id="6" name="Text Box 10"/>
          <p:cNvSpPr txBox="1">
            <a:spLocks noChangeArrowheads="1"/>
          </p:cNvSpPr>
          <p:nvPr/>
        </p:nvSpPr>
        <p:spPr bwMode="auto">
          <a:xfrm>
            <a:off x="4295775" y="5661026"/>
            <a:ext cx="6731330" cy="1200329"/>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a:solidFill>
                  <a:srgbClr val="000000"/>
                </a:solidFill>
              </a:rPr>
              <a:t>We want to make the MA number bigger!!!</a:t>
            </a:r>
          </a:p>
          <a:p>
            <a:pPr fontAlgn="base">
              <a:spcBef>
                <a:spcPct val="0"/>
              </a:spcBef>
              <a:spcAft>
                <a:spcPct val="0"/>
              </a:spcAft>
            </a:pPr>
            <a:r>
              <a:rPr lang="en-US" altLang="en-US" sz="2400" b="1" dirty="0">
                <a:solidFill>
                  <a:srgbClr val="000000"/>
                </a:solidFill>
              </a:rPr>
              <a:t>Means more </a:t>
            </a:r>
            <a:r>
              <a:rPr lang="en-US" altLang="en-US" sz="2400" b="1">
                <a:solidFill>
                  <a:srgbClr val="000000"/>
                </a:solidFill>
              </a:rPr>
              <a:t>Output force from </a:t>
            </a:r>
            <a:r>
              <a:rPr lang="en-US" altLang="en-US" sz="2400" b="1" dirty="0">
                <a:solidFill>
                  <a:srgbClr val="000000"/>
                </a:solidFill>
              </a:rPr>
              <a:t>the machine, </a:t>
            </a:r>
          </a:p>
          <a:p>
            <a:pPr fontAlgn="base">
              <a:spcBef>
                <a:spcPct val="0"/>
              </a:spcBef>
              <a:spcAft>
                <a:spcPct val="0"/>
              </a:spcAft>
            </a:pPr>
            <a:r>
              <a:rPr lang="en-US" altLang="en-US" sz="2400" b="1" dirty="0">
                <a:solidFill>
                  <a:srgbClr val="000000"/>
                </a:solidFill>
              </a:rPr>
              <a:t>less Input force from you! = less effort!!!</a:t>
            </a:r>
          </a:p>
        </p:txBody>
      </p:sp>
      <p:sp>
        <p:nvSpPr>
          <p:cNvPr id="7" name="Line 11"/>
          <p:cNvSpPr>
            <a:spLocks noChangeShapeType="1"/>
          </p:cNvSpPr>
          <p:nvPr/>
        </p:nvSpPr>
        <p:spPr bwMode="auto">
          <a:xfrm>
            <a:off x="3792539" y="6092825"/>
            <a:ext cx="503237"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13403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1000"/>
                            </p:stCondLst>
                            <p:childTnLst>
                              <p:par>
                                <p:cTn id="21" presetID="49" presetClass="entr" presetSubtype="0" decel="10000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 calcmode="lin" valueType="num">
                                      <p:cBhvr>
                                        <p:cTn id="25" dur="500" fill="hold"/>
                                        <p:tgtEl>
                                          <p:spTgt spid="6"/>
                                        </p:tgtEl>
                                        <p:attrNameLst>
                                          <p:attrName>style.rotation</p:attrName>
                                        </p:attrNameLst>
                                      </p:cBhvr>
                                      <p:tavLst>
                                        <p:tav tm="0">
                                          <p:val>
                                            <p:fltVal val="360"/>
                                          </p:val>
                                        </p:tav>
                                        <p:tav tm="100000">
                                          <p:val>
                                            <p:fltVal val="0"/>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2315947092"/>
                  </p:ext>
                </p:extLst>
              </p:nvPr>
            </p:nvGraphicFramePr>
            <p:xfrm>
              <a:off x="609600" y="2026920"/>
              <a:ext cx="10972800" cy="4023360"/>
            </p:xfrm>
            <a:graphic>
              <a:graphicData uri="http://schemas.openxmlformats.org/drawingml/2006/table">
                <a:tbl>
                  <a:tblPr firstRow="1" bandRow="1">
                    <a:tableStyleId>{5C22544A-7EE6-4342-B048-85BDC9FD1C3A}</a:tableStyleId>
                  </a:tblPr>
                  <a:tblGrid>
                    <a:gridCol w="3062068">
                      <a:extLst>
                        <a:ext uri="{9D8B030D-6E8A-4147-A177-3AD203B41FA5}">
                          <a16:colId xmlns:a16="http://schemas.microsoft.com/office/drawing/2014/main" val="3458950539"/>
                        </a:ext>
                      </a:extLst>
                    </a:gridCol>
                    <a:gridCol w="4584436">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kumimoji="0" lang="en-US" altLang="en-US" sz="5400" b="0" i="0" u="none" strike="noStrike" kern="0" cap="none" spc="0" normalizeH="0" baseline="0" noProof="0" dirty="0">
                              <a:ln>
                                <a:noFill/>
                              </a:ln>
                              <a:solidFill>
                                <a:srgbClr val="000000"/>
                              </a:solidFill>
                              <a:effectLst/>
                              <a:uLnTx/>
                              <a:uFillTx/>
                              <a:latin typeface="+mn-lt"/>
                              <a:ea typeface="+mn-ea"/>
                              <a:cs typeface="+mn-cs"/>
                            </a:rPr>
                            <a:t>AMA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𝐹</m:t>
                                  </m:r>
                                  <m:r>
                                    <a:rPr kumimoji="0" lang="en-US" altLang="en-US" sz="5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𝑟</m:t>
                                  </m:r>
                                </m:num>
                                <m:den>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𝐹</m:t>
                                  </m:r>
                                  <m:r>
                                    <a:rPr kumimoji="0" lang="en-US" altLang="en-US" sz="5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𝑒</m:t>
                                  </m:r>
                                </m:den>
                              </m:f>
                            </m:oMath>
                          </a14:m>
                          <a:endParaRPr lang="en-US" sz="5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AMA = Actual Mechanical Advantage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F</a:t>
                          </a:r>
                          <a:r>
                            <a:rPr kumimoji="0" lang="en-US" sz="4000" b="0" i="0" u="none" strike="noStrike" kern="1200" cap="none" spc="0" normalizeH="0" baseline="-25000" noProof="0" dirty="0">
                              <a:ln>
                                <a:noFill/>
                              </a:ln>
                              <a:solidFill>
                                <a:srgbClr val="000000"/>
                              </a:solidFill>
                              <a:effectLst/>
                              <a:uLnTx/>
                              <a:uFillTx/>
                              <a:latin typeface="+mn-lt"/>
                              <a:ea typeface="+mn-ea"/>
                              <a:cs typeface="+mn-cs"/>
                            </a:rPr>
                            <a:t>r</a:t>
                          </a:r>
                          <a:r>
                            <a:rPr lang="en-US" sz="4000" dirty="0"/>
                            <a:t> = </a:t>
                          </a:r>
                          <a:r>
                            <a:rPr kumimoji="0" lang="en-US" sz="4000" b="0" i="0" u="none" strike="noStrike" kern="1200" cap="none" spc="0" normalizeH="0" baseline="0" noProof="0" dirty="0">
                              <a:ln>
                                <a:noFill/>
                              </a:ln>
                              <a:solidFill>
                                <a:srgbClr val="000000"/>
                              </a:solidFill>
                              <a:effectLst/>
                              <a:uLnTx/>
                              <a:uFillTx/>
                              <a:latin typeface="+mn-lt"/>
                              <a:ea typeface="+mn-ea"/>
                              <a:cs typeface="+mn-cs"/>
                            </a:rPr>
                            <a:t>Output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Newtons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F</a:t>
                          </a:r>
                          <a:r>
                            <a:rPr kumimoji="0" lang="en-US" sz="4000" b="0" i="0" u="none" strike="noStrike" kern="1200" cap="none" spc="0" normalizeH="0" baseline="-25000" noProof="0" dirty="0">
                              <a:ln>
                                <a:noFill/>
                              </a:ln>
                              <a:solidFill>
                                <a:srgbClr val="000000"/>
                              </a:solidFill>
                              <a:effectLst/>
                              <a:uLnTx/>
                              <a:uFillTx/>
                              <a:latin typeface="+mn-lt"/>
                              <a:ea typeface="+mn-ea"/>
                              <a:cs typeface="+mn-cs"/>
                            </a:rPr>
                            <a:t>e</a:t>
                          </a:r>
                          <a:r>
                            <a:rPr lang="en-US" sz="4000" dirty="0"/>
                            <a:t> = Input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Newtons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Choice>
        <mc:Fallback xmlns="">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2315947092"/>
                  </p:ext>
                </p:extLst>
              </p:nvPr>
            </p:nvGraphicFramePr>
            <p:xfrm>
              <a:off x="609600" y="2026920"/>
              <a:ext cx="10972800" cy="4023360"/>
            </p:xfrm>
            <a:graphic>
              <a:graphicData uri="http://schemas.openxmlformats.org/drawingml/2006/table">
                <a:tbl>
                  <a:tblPr firstRow="1" bandRow="1">
                    <a:tableStyleId>{5C22544A-7EE6-4342-B048-85BDC9FD1C3A}</a:tableStyleId>
                  </a:tblPr>
                  <a:tblGrid>
                    <a:gridCol w="3062068">
                      <a:extLst>
                        <a:ext uri="{9D8B030D-6E8A-4147-A177-3AD203B41FA5}">
                          <a16:colId xmlns:a16="http://schemas.microsoft.com/office/drawing/2014/main" val="3458950539"/>
                        </a:ext>
                      </a:extLst>
                    </a:gridCol>
                    <a:gridCol w="4584436">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7010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1920240">
                    <a:tc row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98" t="-24176" r="-259163" b="-7692"/>
                          </a:stretch>
                        </a:blipFill>
                      </a:tcPr>
                    </a:tc>
                    <a:tc>
                      <a:txBody>
                        <a:bodyPr/>
                        <a:lstStyle/>
                        <a:p>
                          <a:r>
                            <a:rPr lang="en-US" sz="4000" dirty="0"/>
                            <a:t>AMA = Actual Mechanical Advantage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7010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F</a:t>
                          </a:r>
                          <a:r>
                            <a:rPr kumimoji="0" lang="en-US" sz="4000" b="0" i="0" u="none" strike="noStrike" kern="1200" cap="none" spc="0" normalizeH="0" baseline="-25000" noProof="0" dirty="0">
                              <a:ln>
                                <a:noFill/>
                              </a:ln>
                              <a:solidFill>
                                <a:srgbClr val="000000"/>
                              </a:solidFill>
                              <a:effectLst/>
                              <a:uLnTx/>
                              <a:uFillTx/>
                              <a:latin typeface="+mn-lt"/>
                              <a:ea typeface="+mn-ea"/>
                              <a:cs typeface="+mn-cs"/>
                            </a:rPr>
                            <a:t>r</a:t>
                          </a:r>
                          <a:r>
                            <a:rPr lang="en-US" sz="4000" dirty="0"/>
                            <a:t> = </a:t>
                          </a:r>
                          <a:r>
                            <a:rPr kumimoji="0" lang="en-US" sz="4000" b="0" i="0" u="none" strike="noStrike" kern="1200" cap="none" spc="0" normalizeH="0" baseline="0" noProof="0" dirty="0">
                              <a:ln>
                                <a:noFill/>
                              </a:ln>
                              <a:solidFill>
                                <a:srgbClr val="000000"/>
                              </a:solidFill>
                              <a:effectLst/>
                              <a:uLnTx/>
                              <a:uFillTx/>
                              <a:latin typeface="+mn-lt"/>
                              <a:ea typeface="+mn-ea"/>
                              <a:cs typeface="+mn-cs"/>
                            </a:rPr>
                            <a:t>Output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Newtons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701040">
                    <a:tc vMerge="1">
                      <a:txBody>
                        <a:bodyPr/>
                        <a:lstStyle/>
                        <a:p>
                          <a:endParaRPr lang="en-US" dirty="0"/>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F</a:t>
                          </a:r>
                          <a:r>
                            <a:rPr kumimoji="0" lang="en-US" sz="4000" b="0" i="0" u="none" strike="noStrike" kern="1200" cap="none" spc="0" normalizeH="0" baseline="-25000" noProof="0" dirty="0">
                              <a:ln>
                                <a:noFill/>
                              </a:ln>
                              <a:solidFill>
                                <a:srgbClr val="000000"/>
                              </a:solidFill>
                              <a:effectLst/>
                              <a:uLnTx/>
                              <a:uFillTx/>
                              <a:latin typeface="+mn-lt"/>
                              <a:ea typeface="+mn-ea"/>
                              <a:cs typeface="+mn-cs"/>
                            </a:rPr>
                            <a:t>e</a:t>
                          </a:r>
                          <a:r>
                            <a:rPr lang="en-US" sz="4000" dirty="0"/>
                            <a:t> = Input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Newtons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Fallback>
      </mc:AlternateContent>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Output/Resistance Force (F</a:t>
            </a:r>
            <a:r>
              <a:rPr lang="en-US" b="1" baseline="-25000" dirty="0"/>
              <a:t>r</a:t>
            </a:r>
            <a:r>
              <a:rPr lang="en-US" b="1" dirty="0"/>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AMA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b="0" i="1" kern="0" smtClean="0">
                            <a:solidFill>
                              <a:srgbClr val="000000"/>
                            </a:solidFill>
                            <a:latin typeface="Cambria Math" panose="02040503050406030204" pitchFamily="18" charset="0"/>
                          </a:rPr>
                          <m:t>𝐹</m:t>
                        </m:r>
                        <m:r>
                          <a:rPr lang="en-US" altLang="en-US" sz="5400" b="0" i="1" kern="0" baseline="-25000" smtClean="0">
                            <a:solidFill>
                              <a:srgbClr val="000000"/>
                            </a:solidFill>
                            <a:latin typeface="Cambria Math" panose="02040503050406030204" pitchFamily="18" charset="0"/>
                          </a:rPr>
                          <m:t>𝑟</m:t>
                        </m:r>
                      </m:num>
                      <m:den>
                        <m:r>
                          <a:rPr lang="en-US" altLang="en-US" sz="5400" b="0" i="1" kern="0" smtClean="0">
                            <a:solidFill>
                              <a:srgbClr val="000000"/>
                            </a:solidFill>
                            <a:latin typeface="Cambria Math" panose="02040503050406030204" pitchFamily="18" charset="0"/>
                          </a:rPr>
                          <m:t>𝐹</m:t>
                        </m:r>
                        <m:r>
                          <a:rPr lang="en-US" altLang="en-US" sz="5400" b="0" i="1" kern="0" baseline="-25000" smtClean="0">
                            <a:solidFill>
                              <a:srgbClr val="000000"/>
                            </a:solidFill>
                            <a:latin typeface="Cambria Math" panose="02040503050406030204" pitchFamily="18" charset="0"/>
                          </a:rPr>
                          <m:t>𝑒</m:t>
                        </m:r>
                      </m:den>
                    </m:f>
                  </m:oMath>
                </a14:m>
                <a:r>
                  <a:rPr lang="en-US" altLang="en-US" sz="4400" dirty="0"/>
                  <a:t>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14:m>
                  <m:oMath xmlns:m="http://schemas.openxmlformats.org/officeDocument/2006/math">
                    <m:r>
                      <a:rPr lang="en-US" altLang="en-US" sz="5400" i="1" kern="0">
                        <a:solidFill>
                          <a:srgbClr val="000000"/>
                        </a:solidFill>
                        <a:latin typeface="Cambria Math" panose="02040503050406030204" pitchFamily="18" charset="0"/>
                      </a:rPr>
                      <m:t>𝐹</m:t>
                    </m:r>
                    <m:r>
                      <a:rPr lang="en-US" altLang="en-US" sz="5400" i="1" kern="0" baseline="-25000">
                        <a:solidFill>
                          <a:srgbClr val="000000"/>
                        </a:solidFill>
                        <a:latin typeface="Cambria Math" panose="02040503050406030204" pitchFamily="18" charset="0"/>
                      </a:rPr>
                      <m:t>𝑟</m:t>
                    </m:r>
                  </m:oMath>
                </a14:m>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a:t>
                </a:r>
                <a:r>
                  <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rPr>
                  <a:t> </a:t>
                </a:r>
                <a14:m>
                  <m:oMath xmlns:m="http://schemas.openxmlformats.org/officeDocument/2006/math">
                    <m:r>
                      <m:rPr>
                        <m:sty m:val="p"/>
                      </m:rPr>
                      <a:rPr lang="en-US" altLang="en-US" sz="5400" b="0" i="0" kern="0" smtClean="0">
                        <a:solidFill>
                          <a:srgbClr val="000000"/>
                        </a:solidFill>
                        <a:latin typeface="Cambria Math" panose="02040503050406030204" pitchFamily="18" charset="0"/>
                      </a:rPr>
                      <m:t>A</m:t>
                    </m:r>
                    <m:r>
                      <a:rPr lang="en-US" altLang="en-US" sz="5400" b="0" i="1" kern="0" smtClean="0">
                        <a:solidFill>
                          <a:srgbClr val="000000"/>
                        </a:solidFill>
                        <a:latin typeface="Cambria Math" panose="02040503050406030204" pitchFamily="18" charset="0"/>
                      </a:rPr>
                      <m:t>𝑀𝐴</m:t>
                    </m:r>
                    <m:r>
                      <a:rPr lang="en-US" altLang="en-US" sz="5400" b="0" i="1" kern="0" smtClean="0">
                        <a:solidFill>
                          <a:srgbClr val="000000"/>
                        </a:solidFill>
                        <a:latin typeface="Cambria Math" panose="02040503050406030204" pitchFamily="18" charset="0"/>
                      </a:rPr>
                      <m:t>(</m:t>
                    </m:r>
                    <m:r>
                      <a:rPr lang="en-US" altLang="en-US" sz="5400" i="1" kern="0">
                        <a:solidFill>
                          <a:srgbClr val="000000"/>
                        </a:solidFill>
                        <a:latin typeface="Cambria Math" panose="02040503050406030204" pitchFamily="18" charset="0"/>
                      </a:rPr>
                      <m:t>𝐹</m:t>
                    </m:r>
                    <m:r>
                      <a:rPr lang="en-US" altLang="en-US" sz="5400" b="0" i="1" kern="0" baseline="-25000" smtClean="0">
                        <a:solidFill>
                          <a:srgbClr val="000000"/>
                        </a:solidFill>
                        <a:latin typeface="Cambria Math" panose="02040503050406030204" pitchFamily="18" charset="0"/>
                      </a:rPr>
                      <m:t>𝑒</m:t>
                    </m:r>
                    <m:r>
                      <a:rPr lang="en-US" altLang="en-US" sz="5400" b="0" i="1" kern="0" smtClean="0">
                        <a:solidFill>
                          <a:srgbClr val="000000"/>
                        </a:solidFill>
                        <a:latin typeface="Cambria Math" panose="02040503050406030204" pitchFamily="18" charset="0"/>
                      </a:rPr>
                      <m:t>)</m:t>
                    </m:r>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t="-420"/>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input force F</a:t>
            </a:r>
            <a:r>
              <a:rPr lang="en-US" sz="4000" baseline="-25000" dirty="0"/>
              <a:t>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A5B17A4-2EEF-462C-9DC8-5C5BCF7BE511}"/>
                  </a:ext>
                </a:extLst>
              </p:cNvPr>
              <p:cNvSpPr txBox="1"/>
              <p:nvPr/>
            </p:nvSpPr>
            <p:spPr>
              <a:xfrm>
                <a:off x="4011593" y="1850303"/>
                <a:ext cx="1263791" cy="769441"/>
              </a:xfrm>
              <a:prstGeom prst="rect">
                <a:avLst/>
              </a:prstGeom>
              <a:noFill/>
            </p:spPr>
            <p:txBody>
              <a:bodyPr wrap="square" rtlCol="0">
                <a:spAutoFit/>
              </a:bodyPr>
              <a:lstStyle/>
              <a:p>
                <a14:m>
                  <m:oMath xmlns:m="http://schemas.openxmlformats.org/officeDocument/2006/math">
                    <m:r>
                      <a:rPr lang="en-US" altLang="en-US" sz="4400" b="0" i="1" kern="0" smtClean="0">
                        <a:solidFill>
                          <a:srgbClr val="000000"/>
                        </a:solidFill>
                        <a:latin typeface="Cambria Math" panose="02040503050406030204" pitchFamily="18" charset="0"/>
                      </a:rPr>
                      <m:t>(</m:t>
                    </m:r>
                    <m:r>
                      <a:rPr lang="en-US" altLang="en-US" sz="4400" i="1" kern="0">
                        <a:solidFill>
                          <a:srgbClr val="000000"/>
                        </a:solidFill>
                        <a:latin typeface="Cambria Math" panose="02040503050406030204" pitchFamily="18" charset="0"/>
                      </a:rPr>
                      <m:t>𝐹</m:t>
                    </m:r>
                    <m:r>
                      <a:rPr lang="en-US" altLang="en-US" sz="4400" i="1" kern="0" baseline="-25000">
                        <a:solidFill>
                          <a:srgbClr val="000000"/>
                        </a:solidFill>
                        <a:latin typeface="Cambria Math" panose="02040503050406030204" pitchFamily="18" charset="0"/>
                      </a:rPr>
                      <m:t>𝑒</m:t>
                    </m:r>
                  </m:oMath>
                </a14:m>
                <a:r>
                  <a:rPr lang="en-US" sz="4400" dirty="0"/>
                  <a:t>)</a:t>
                </a:r>
              </a:p>
            </p:txBody>
          </p:sp>
        </mc:Choice>
        <mc:Fallback xmlns="">
          <p:sp>
            <p:nvSpPr>
              <p:cNvPr id="8" name="TextBox 7">
                <a:extLst>
                  <a:ext uri="{FF2B5EF4-FFF2-40B4-BE49-F238E27FC236}">
                    <a16:creationId xmlns:a16="http://schemas.microsoft.com/office/drawing/2014/main" id="{CA5B17A4-2EEF-462C-9DC8-5C5BCF7BE511}"/>
                  </a:ext>
                </a:extLst>
              </p:cNvPr>
              <p:cNvSpPr txBox="1">
                <a:spLocks noRot="1" noChangeAspect="1" noMove="1" noResize="1" noEditPoints="1" noAdjustHandles="1" noChangeArrowheads="1" noChangeShapeType="1" noTextEdit="1"/>
              </p:cNvSpPr>
              <p:nvPr/>
            </p:nvSpPr>
            <p:spPr>
              <a:xfrm>
                <a:off x="4011593" y="1850303"/>
                <a:ext cx="1263791" cy="769441"/>
              </a:xfrm>
              <a:prstGeom prst="rect">
                <a:avLst/>
              </a:prstGeom>
              <a:blipFill>
                <a:blip r:embed="rId3"/>
                <a:stretch>
                  <a:fillRect t="-16667" r="-8696" b="-373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ABA6805-89B8-482F-8C99-967A1B491B2C}"/>
                  </a:ext>
                </a:extLst>
              </p:cNvPr>
              <p:cNvSpPr txBox="1"/>
              <p:nvPr/>
            </p:nvSpPr>
            <p:spPr>
              <a:xfrm>
                <a:off x="360542" y="2095475"/>
                <a:ext cx="1263790" cy="769441"/>
              </a:xfrm>
              <a:prstGeom prst="rect">
                <a:avLst/>
              </a:prstGeom>
              <a:noFill/>
            </p:spPr>
            <p:txBody>
              <a:bodyPr wrap="square" rtlCol="0">
                <a:spAutoFit/>
              </a:bodyPr>
              <a:lstStyle/>
              <a:p>
                <a:r>
                  <a:rPr lang="en-US" sz="4400" dirty="0"/>
                  <a:t>(</a:t>
                </a:r>
                <a14:m>
                  <m:oMath xmlns:m="http://schemas.openxmlformats.org/officeDocument/2006/math">
                    <m:r>
                      <a:rPr lang="en-US" altLang="en-US" sz="4400" i="1" kern="0">
                        <a:solidFill>
                          <a:srgbClr val="000000"/>
                        </a:solidFill>
                        <a:latin typeface="Cambria Math" panose="02040503050406030204" pitchFamily="18" charset="0"/>
                      </a:rPr>
                      <m:t>𝐹</m:t>
                    </m:r>
                    <m:r>
                      <a:rPr lang="en-US" altLang="en-US" sz="4400" i="1" kern="0" baseline="-25000">
                        <a:solidFill>
                          <a:srgbClr val="000000"/>
                        </a:solidFill>
                        <a:latin typeface="Cambria Math" panose="02040503050406030204" pitchFamily="18" charset="0"/>
                      </a:rPr>
                      <m:t>𝑒</m:t>
                    </m:r>
                  </m:oMath>
                </a14:m>
                <a:r>
                  <a:rPr lang="en-US" sz="4400" dirty="0"/>
                  <a:t>)</a:t>
                </a:r>
              </a:p>
            </p:txBody>
          </p:sp>
        </mc:Choice>
        <mc:Fallback xmlns="">
          <p:sp>
            <p:nvSpPr>
              <p:cNvPr id="9" name="TextBox 8">
                <a:extLst>
                  <a:ext uri="{FF2B5EF4-FFF2-40B4-BE49-F238E27FC236}">
                    <a16:creationId xmlns:a16="http://schemas.microsoft.com/office/drawing/2014/main" id="{0ABA6805-89B8-482F-8C99-967A1B491B2C}"/>
                  </a:ext>
                </a:extLst>
              </p:cNvPr>
              <p:cNvSpPr txBox="1">
                <a:spLocks noRot="1" noChangeAspect="1" noMove="1" noResize="1" noEditPoints="1" noAdjustHandles="1" noChangeArrowheads="1" noChangeShapeType="1" noTextEdit="1"/>
              </p:cNvSpPr>
              <p:nvPr/>
            </p:nvSpPr>
            <p:spPr>
              <a:xfrm>
                <a:off x="360542" y="2095475"/>
                <a:ext cx="1263790" cy="769441"/>
              </a:xfrm>
              <a:prstGeom prst="rect">
                <a:avLst/>
              </a:prstGeom>
              <a:blipFill>
                <a:blip r:embed="rId4"/>
                <a:stretch>
                  <a:fillRect l="-19324" t="-16667" r="-3865" b="-37302"/>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328971"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349079" y="2558991"/>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Input Force/Effort Force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(F</a:t>
            </a:r>
            <a:r>
              <a:rPr lang="en-US" b="1" baseline="-25000" dirty="0">
                <a:solidFill>
                  <a:prstClr val="black"/>
                </a:solidFill>
                <a:latin typeface="Calibri Light" panose="020F0302020204030204"/>
              </a:rPr>
              <a:t>e</a:t>
            </a:r>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lang="en-US" b="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77004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AMA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𝐹</m:t>
                        </m:r>
                        <m:r>
                          <a:rPr lang="en-US" altLang="en-US" sz="5400" i="1" kern="0" baseline="-25000">
                            <a:solidFill>
                              <a:srgbClr val="000000"/>
                            </a:solidFill>
                            <a:latin typeface="Cambria Math" panose="02040503050406030204" pitchFamily="18" charset="0"/>
                          </a:rPr>
                          <m:t>𝑟</m:t>
                        </m:r>
                      </m:num>
                      <m:den>
                        <m:r>
                          <a:rPr lang="en-US" altLang="en-US" sz="5400" i="1" kern="0">
                            <a:solidFill>
                              <a:srgbClr val="000000"/>
                            </a:solidFill>
                            <a:latin typeface="Cambria Math" panose="02040503050406030204" pitchFamily="18" charset="0"/>
                          </a:rPr>
                          <m:t>𝐹</m:t>
                        </m:r>
                        <m:r>
                          <a:rPr lang="en-US" altLang="en-US" sz="5400" i="1" kern="0" baseline="-25000">
                            <a:solidFill>
                              <a:srgbClr val="000000"/>
                            </a:solidFill>
                            <a:latin typeface="Cambria Math" panose="02040503050406030204" pitchFamily="18" charset="0"/>
                          </a:rPr>
                          <m:t>𝑒</m:t>
                        </m:r>
                      </m:den>
                    </m:f>
                  </m:oMath>
                </a14:m>
                <a:r>
                  <a:rPr lang="en-US" altLang="en-US" sz="4400" dirty="0">
                    <a:solidFill>
                      <a:prstClr val="black"/>
                    </a:solidFill>
                    <a:latin typeface="Arial" panose="020B0604020202020204" pitchFamily="34" charset="0"/>
                    <a:cs typeface="Arial" panose="020B0604020202020204" pitchFamily="34" charset="0"/>
                  </a:rPr>
                  <a:t> </a:t>
                </a:r>
                <a:r>
                  <a:rPr lang="en-US" altLang="en-US" sz="3200" baseline="30000" dirty="0">
                    <a:solidFill>
                      <a:prstClr val="black"/>
                    </a:solidFill>
                    <a:latin typeface="Arial" panose="020B0604020202020204" pitchFamily="34" charset="0"/>
                    <a:cs typeface="Arial" panose="020B0604020202020204" pitchFamily="34" charset="0"/>
                  </a:rPr>
                  <a:t>	</a:t>
                </a:r>
                <a:r>
                  <a:rPr lang="en-US" altLang="en-US" sz="3200" baseline="30000" dirty="0">
                    <a:latin typeface="Arial" panose="020B0604020202020204" pitchFamily="34" charset="0"/>
                    <a:cs typeface="Arial" panose="020B0604020202020204" pitchFamily="34" charset="0"/>
                  </a:rPr>
                  <a:t>	</a:t>
                </a:r>
                <a:r>
                  <a:rPr lang="en-US" sz="4400" dirty="0"/>
                  <a:t> </a:t>
                </a:r>
                <a:endParaRPr lang="en-US" sz="4400" baseline="30000" dirty="0"/>
              </a:p>
              <a:p>
                <a:pPr marL="0" indent="0">
                  <a:buNone/>
                </a:pPr>
                <a:endParaRPr lang="en-US" sz="2000" dirty="0">
                  <a:latin typeface="Calibri" panose="020F0502020204030204" pitchFamily="34" charset="0"/>
                  <a:cs typeface="Calibri" panose="020F0502020204030204" pitchFamily="34" charset="0"/>
                </a:endParaRPr>
              </a:p>
              <a:p>
                <a:pPr marL="0" indent="0">
                  <a:buNone/>
                </a:pPr>
                <a:endPar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r>
                  <a:rPr lang="en-US" altLang="en-US" sz="3200" baseline="30000" dirty="0">
                    <a:solidFill>
                      <a:prstClr val="black"/>
                    </a:solidFill>
                  </a:rPr>
                  <a:t>	</a:t>
                </a:r>
                <a:r>
                  <a:rPr lang="en-US" sz="4400" baseline="30000" dirty="0">
                    <a:latin typeface="Arial" panose="020B0604020202020204" pitchFamily="34" charset="0"/>
                    <a:cs typeface="Arial" panose="020B0604020202020204" pitchFamily="34" charset="0"/>
                  </a:rPr>
                  <a:t> </a:t>
                </a: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770048"/>
              </a:xfrm>
              <a:blipFill>
                <a:blip r:embed="rId2"/>
                <a:stretch>
                  <a:fillRect t="-384"/>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pPr lvl="0"/>
            <a:r>
              <a:rPr lang="en-US" sz="4000" dirty="0">
                <a:solidFill>
                  <a:prstClr val="black"/>
                </a:solidFill>
              </a:rPr>
              <a:t>Step 1 – Multiply both sides by input force F</a:t>
            </a:r>
            <a:r>
              <a:rPr lang="en-US" sz="4000" baseline="-25000" dirty="0">
                <a:solidFill>
                  <a:prstClr val="black"/>
                </a:solidFill>
              </a:rPr>
              <a:t>e</a:t>
            </a:r>
          </a:p>
          <a:p>
            <a:pPr marL="0" indent="0">
              <a:buNone/>
            </a:pPr>
            <a:endParaRPr lang="en-US" dirty="0"/>
          </a:p>
          <a:p>
            <a:r>
              <a:rPr lang="en-US" sz="4000" dirty="0"/>
              <a:t>Step 2 – Divide by AMA – actual mechanical advantage on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4077681" y="1892507"/>
            <a:ext cx="955316" cy="707886"/>
          </a:xfrm>
          <a:prstGeom prst="rect">
            <a:avLst/>
          </a:prstGeom>
          <a:noFill/>
        </p:spPr>
        <p:txBody>
          <a:bodyPr wrap="square" rtlCol="0">
            <a:spAutoFit/>
          </a:bodyPr>
          <a:lstStyle/>
          <a:p>
            <a:r>
              <a:rPr lang="en-US" sz="4000" dirty="0">
                <a:solidFill>
                  <a:prstClr val="black"/>
                </a:solidFill>
              </a:rPr>
              <a:t>(F</a:t>
            </a:r>
            <a:r>
              <a:rPr lang="en-US" sz="4000" baseline="-25000" dirty="0">
                <a:solidFill>
                  <a:prstClr val="black"/>
                </a:solidFill>
              </a:rPr>
              <a:t>e</a:t>
            </a:r>
            <a:r>
              <a:rPr lang="en-US" sz="4000" dirty="0">
                <a:solidFill>
                  <a:prstClr val="black"/>
                </a:solidFill>
              </a:rPr>
              <a:t>)</a:t>
            </a:r>
            <a:endParaRPr lang="en-US" sz="4400" dirty="0"/>
          </a:p>
        </p:txBody>
      </p:sp>
      <p:sp>
        <p:nvSpPr>
          <p:cNvPr id="9" name="TextBox 8">
            <a:extLst>
              <a:ext uri="{FF2B5EF4-FFF2-40B4-BE49-F238E27FC236}">
                <a16:creationId xmlns:a16="http://schemas.microsoft.com/office/drawing/2014/main" id="{0ABA6805-89B8-482F-8C99-967A1B491B2C}"/>
              </a:ext>
            </a:extLst>
          </p:cNvPr>
          <p:cNvSpPr txBox="1"/>
          <p:nvPr/>
        </p:nvSpPr>
        <p:spPr>
          <a:xfrm>
            <a:off x="400428" y="2121540"/>
            <a:ext cx="1108167" cy="707886"/>
          </a:xfrm>
          <a:prstGeom prst="rect">
            <a:avLst/>
          </a:prstGeom>
          <a:noFill/>
        </p:spPr>
        <p:txBody>
          <a:bodyPr wrap="square" rtlCol="0">
            <a:spAutoFit/>
          </a:bodyPr>
          <a:lstStyle/>
          <a:p>
            <a:pPr lvl="0"/>
            <a:r>
              <a:rPr lang="en-US" sz="4000" dirty="0">
                <a:solidFill>
                  <a:prstClr val="black"/>
                </a:solidFill>
                <a:latin typeface="Arial" panose="020B0604020202020204" pitchFamily="34" charset="0"/>
                <a:cs typeface="Arial" panose="020B0604020202020204" pitchFamily="34" charset="0"/>
              </a:rPr>
              <a:t>(F</a:t>
            </a:r>
            <a:r>
              <a:rPr lang="en-US" sz="4000" baseline="-25000" dirty="0">
                <a:solidFill>
                  <a:prstClr val="black"/>
                </a:solidFill>
                <a:latin typeface="Arial" panose="020B0604020202020204" pitchFamily="34" charset="0"/>
                <a:cs typeface="Arial" panose="020B0604020202020204" pitchFamily="34" charset="0"/>
              </a:rPr>
              <a:t>e</a:t>
            </a:r>
            <a:r>
              <a:rPr lang="en-US" sz="4000" dirty="0">
                <a:solidFill>
                  <a:prstClr val="black"/>
                </a:solidFill>
                <a:latin typeface="Arial" panose="020B0604020202020204" pitchFamily="34" charset="0"/>
                <a:cs typeface="Arial" panose="020B0604020202020204" pitchFamily="34" charset="0"/>
              </a:rPr>
              <a:t>)</a:t>
            </a:r>
            <a:endParaRPr lang="en-US" sz="4400" dirty="0">
              <a:solidFill>
                <a:prstClr val="black"/>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370626"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688016" y="2492067"/>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082A5E7E-374C-4392-8BA3-78686B4F5011}"/>
              </a:ext>
            </a:extLst>
          </p:cNvPr>
          <p:cNvSpPr txBox="1"/>
          <p:nvPr/>
        </p:nvSpPr>
        <p:spPr>
          <a:xfrm>
            <a:off x="2978562" y="3507026"/>
            <a:ext cx="1410080" cy="1446550"/>
          </a:xfrm>
          <a:prstGeom prst="rect">
            <a:avLst/>
          </a:prstGeom>
          <a:noFill/>
        </p:spPr>
        <p:txBody>
          <a:bodyPr wrap="square" rtlCol="0">
            <a:spAutoFit/>
          </a:bodyPr>
          <a:lstStyle/>
          <a:p>
            <a:r>
              <a:rPr lang="en-US" sz="4400" dirty="0"/>
              <a:t>__</a:t>
            </a:r>
          </a:p>
          <a:p>
            <a:r>
              <a:rPr lang="en-US" sz="4400" dirty="0"/>
              <a:t>AMA</a:t>
            </a:r>
          </a:p>
        </p:txBody>
      </p:sp>
      <p:sp>
        <p:nvSpPr>
          <p:cNvPr id="11" name="TextBox 10">
            <a:extLst>
              <a:ext uri="{FF2B5EF4-FFF2-40B4-BE49-F238E27FC236}">
                <a16:creationId xmlns:a16="http://schemas.microsoft.com/office/drawing/2014/main" id="{D5BD4F05-5B7C-4080-9706-E4A20534E848}"/>
              </a:ext>
            </a:extLst>
          </p:cNvPr>
          <p:cNvSpPr txBox="1"/>
          <p:nvPr/>
        </p:nvSpPr>
        <p:spPr>
          <a:xfrm>
            <a:off x="757052" y="3522015"/>
            <a:ext cx="1598182" cy="1446550"/>
          </a:xfrm>
          <a:prstGeom prst="rect">
            <a:avLst/>
          </a:prstGeom>
          <a:noFill/>
        </p:spPr>
        <p:txBody>
          <a:bodyPr wrap="square" rtlCol="0">
            <a:spAutoFit/>
          </a:bodyPr>
          <a:lstStyle/>
          <a:p>
            <a:r>
              <a:rPr lang="en-US" sz="4400" dirty="0"/>
              <a:t>__</a:t>
            </a:r>
          </a:p>
          <a:p>
            <a:r>
              <a:rPr lang="en-US" sz="4400" dirty="0"/>
              <a:t>AMA</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2B46F74-22DF-45D9-A40A-6F01501F453C}"/>
                  </a:ext>
                </a:extLst>
              </p:cNvPr>
              <p:cNvSpPr txBox="1"/>
              <p:nvPr/>
            </p:nvSpPr>
            <p:spPr>
              <a:xfrm>
                <a:off x="789289" y="5055643"/>
                <a:ext cx="2497250" cy="1542666"/>
              </a:xfrm>
              <a:prstGeom prst="rect">
                <a:avLst/>
              </a:prstGeom>
              <a:noFill/>
            </p:spPr>
            <p:txBody>
              <a:bodyPr wrap="square" rtlCol="0">
                <a:spAutoFit/>
              </a:bodyPr>
              <a:lstStyle/>
              <a:p>
                <a:r>
                  <a:rPr lang="en-US" altLang="en-US" sz="4400" kern="0" noProof="0" dirty="0">
                    <a:solidFill>
                      <a:srgbClr val="000000"/>
                    </a:solidFill>
                    <a:latin typeface="Arial"/>
                  </a:rPr>
                  <a:t>F</a:t>
                </a:r>
                <a:r>
                  <a:rPr lang="en-US" altLang="en-US" sz="4400" kern="0" baseline="-25000" noProof="0" dirty="0">
                    <a:solidFill>
                      <a:srgbClr val="000000"/>
                    </a:solidFill>
                    <a:latin typeface="Arial"/>
                  </a:rPr>
                  <a:t>e</a:t>
                </a:r>
                <a:r>
                  <a:rPr kumimoji="0" lang="en-US" altLang="en-US" sz="4400" b="0" i="0" u="none" strike="noStrike" kern="0" cap="none" spc="0" normalizeH="0" baseline="0" noProof="0" dirty="0">
                    <a:ln>
                      <a:noFill/>
                    </a:ln>
                    <a:solidFill>
                      <a:srgbClr val="000000"/>
                    </a:solidFill>
                    <a:effectLst/>
                    <a:uLnTx/>
                    <a:uFillTx/>
                    <a:latin typeface="Arial"/>
                    <a:ea typeface="+mn-ea"/>
                    <a:cs typeface="+mn-cs"/>
                  </a:rPr>
                  <a:t> = </a:t>
                </a:r>
                <a14:m>
                  <m:oMath xmlns:m="http://schemas.openxmlformats.org/officeDocument/2006/math">
                    <m:f>
                      <m:fPr>
                        <m:ctrlP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𝐹</m:t>
                        </m:r>
                        <m:r>
                          <a:rPr kumimoji="0" lang="en-US" altLang="en-US" sz="4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𝑟</m:t>
                        </m:r>
                      </m:num>
                      <m:den>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𝐴𝑀𝐴</m:t>
                        </m:r>
                      </m:den>
                    </m:f>
                  </m:oMath>
                </a14:m>
                <a:r>
                  <a:rPr kumimoji="0" lang="en-US" altLang="en-US" sz="4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endParaRPr lang="en-US" dirty="0"/>
              </a:p>
            </p:txBody>
          </p:sp>
        </mc:Choice>
        <mc:Fallback xmlns="">
          <p:sp>
            <p:nvSpPr>
              <p:cNvPr id="6" name="TextBox 5">
                <a:extLst>
                  <a:ext uri="{FF2B5EF4-FFF2-40B4-BE49-F238E27FC236}">
                    <a16:creationId xmlns:a16="http://schemas.microsoft.com/office/drawing/2014/main" id="{C2B46F74-22DF-45D9-A40A-6F01501F453C}"/>
                  </a:ext>
                </a:extLst>
              </p:cNvPr>
              <p:cNvSpPr txBox="1">
                <a:spLocks noRot="1" noChangeAspect="1" noMove="1" noResize="1" noEditPoints="1" noAdjustHandles="1" noChangeArrowheads="1" noChangeShapeType="1" noTextEdit="1"/>
              </p:cNvSpPr>
              <p:nvPr/>
            </p:nvSpPr>
            <p:spPr>
              <a:xfrm>
                <a:off x="789289" y="5055643"/>
                <a:ext cx="2497250" cy="1542666"/>
              </a:xfrm>
              <a:prstGeom prst="rect">
                <a:avLst/>
              </a:prstGeom>
              <a:blipFill>
                <a:blip r:embed="rId3"/>
                <a:stretch>
                  <a:fillRect l="-9756"/>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6FBE2890-0ADD-4D3D-B0E3-A94DCE06F395}"/>
              </a:ext>
            </a:extLst>
          </p:cNvPr>
          <p:cNvSpPr txBox="1"/>
          <p:nvPr/>
        </p:nvSpPr>
        <p:spPr>
          <a:xfrm>
            <a:off x="809525" y="3460860"/>
            <a:ext cx="3682962" cy="769441"/>
          </a:xfrm>
          <a:prstGeom prst="rect">
            <a:avLst/>
          </a:prstGeom>
          <a:noFill/>
        </p:spPr>
        <p:txBody>
          <a:bodyPr wrap="square" rtlCol="0">
            <a:spAutoFit/>
          </a:bodyPr>
          <a:lstStyle/>
          <a:p>
            <a:r>
              <a:rPr kumimoji="0" lang="en-US" altLang="en-US" sz="4400" b="0" i="0" u="none" strike="noStrike" kern="0" cap="none" spc="0" normalizeH="0" baseline="0" noProof="0" dirty="0">
                <a:ln>
                  <a:noFill/>
                </a:ln>
                <a:solidFill>
                  <a:srgbClr val="000000"/>
                </a:solidFill>
                <a:effectLst/>
                <a:uLnTx/>
                <a:uFillTx/>
                <a:latin typeface="Arial"/>
              </a:rPr>
              <a:t>F</a:t>
            </a:r>
            <a:r>
              <a:rPr kumimoji="0" lang="en-US" altLang="en-US" sz="4400" b="0" i="0" u="none" strike="noStrike" kern="0" cap="none" spc="0" normalizeH="0" baseline="-25000" noProof="0" dirty="0">
                <a:ln>
                  <a:noFill/>
                </a:ln>
                <a:solidFill>
                  <a:srgbClr val="000000"/>
                </a:solidFill>
                <a:effectLst/>
                <a:uLnTx/>
                <a:uFillTx/>
                <a:latin typeface="Arial"/>
              </a:rPr>
              <a:t>r</a:t>
            </a:r>
            <a:r>
              <a:rPr kumimoji="0" lang="en-US" altLang="en-US" sz="4400" b="0" i="0" u="none" strike="noStrike" kern="0" cap="none" spc="0" normalizeH="0" baseline="0" noProof="0" dirty="0">
                <a:ln>
                  <a:noFill/>
                </a:ln>
                <a:solidFill>
                  <a:srgbClr val="000000"/>
                </a:solidFill>
                <a:effectLst/>
                <a:uLnTx/>
                <a:uFillTx/>
                <a:latin typeface="Arial"/>
              </a:rPr>
              <a:t> = (F</a:t>
            </a:r>
            <a:r>
              <a:rPr kumimoji="0" lang="en-US" altLang="en-US" sz="4400" b="0" i="0" u="none" strike="noStrike" kern="0" cap="none" spc="0" normalizeH="0" baseline="-25000" noProof="0" dirty="0">
                <a:ln>
                  <a:noFill/>
                </a:ln>
                <a:solidFill>
                  <a:srgbClr val="000000"/>
                </a:solidFill>
                <a:effectLst/>
                <a:uLnTx/>
                <a:uFillTx/>
                <a:latin typeface="Arial"/>
              </a:rPr>
              <a:t>e</a:t>
            </a:r>
            <a:r>
              <a:rPr kumimoji="0" lang="en-US" altLang="en-US" sz="4400" b="0" i="0" u="none" strike="noStrike" kern="0" cap="none" spc="0" normalizeH="0" baseline="0" noProof="0" dirty="0">
                <a:ln>
                  <a:noFill/>
                </a:ln>
                <a:solidFill>
                  <a:srgbClr val="000000"/>
                </a:solidFill>
                <a:effectLst/>
                <a:uLnTx/>
                <a:uFillTx/>
                <a:latin typeface="Arial"/>
              </a:rPr>
              <a:t>)AMA</a:t>
            </a:r>
            <a:endParaRPr lang="en-US" sz="4400" dirty="0"/>
          </a:p>
        </p:txBody>
      </p:sp>
      <p:pic>
        <p:nvPicPr>
          <p:cNvPr id="7" name="Picture 6">
            <a:extLst>
              <a:ext uri="{FF2B5EF4-FFF2-40B4-BE49-F238E27FC236}">
                <a16:creationId xmlns:a16="http://schemas.microsoft.com/office/drawing/2014/main" id="{A336D844-FA40-46BA-BD07-835D9FB2D9C0}"/>
              </a:ext>
            </a:extLst>
          </p:cNvPr>
          <p:cNvPicPr>
            <a:picLocks noChangeAspect="1"/>
          </p:cNvPicPr>
          <p:nvPr/>
        </p:nvPicPr>
        <p:blipFill>
          <a:blip r:embed="rId4"/>
          <a:stretch>
            <a:fillRect/>
          </a:stretch>
        </p:blipFill>
        <p:spPr>
          <a:xfrm rot="20931900">
            <a:off x="3118501" y="3717886"/>
            <a:ext cx="673461" cy="1024831"/>
          </a:xfrm>
          <a:prstGeom prst="rect">
            <a:avLst/>
          </a:prstGeom>
        </p:spPr>
      </p:pic>
    </p:spTree>
    <p:extLst>
      <p:ext uri="{BB962C8B-B14F-4D97-AF65-F5344CB8AC3E}">
        <p14:creationId xmlns:p14="http://schemas.microsoft.com/office/powerpoint/2010/main" val="355411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10" grpId="0"/>
      <p:bldP spid="11" grpId="0"/>
      <p:bldP spid="6"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solidFill>
            <a:srgbClr val="C00000"/>
          </a:solidFill>
        </p:spPr>
        <p:txBody>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AMA Related Equations</a:t>
            </a:r>
          </a:p>
        </p:txBody>
      </p:sp>
      <p:sp>
        <p:nvSpPr>
          <p:cNvPr id="67587" name="Rectangle 3"/>
          <p:cNvSpPr>
            <a:spLocks noGrp="1" noRot="1" noChangeArrowheads="1"/>
          </p:cNvSpPr>
          <p:nvPr>
            <p:ph idx="1"/>
          </p:nvPr>
        </p:nvSpPr>
        <p:spPr/>
        <p:txBody>
          <a:bodyPr/>
          <a:lstStyle/>
          <a:p>
            <a:pPr eaLnBrk="1" hangingPunct="1">
              <a:buFont typeface="Wingdings" pitchFamily="64" charset="2"/>
              <a:buChar char="§"/>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4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nvGraphicFramePr>
            <p:xfrm>
              <a:off x="567396" y="1882516"/>
              <a:ext cx="11303358" cy="2176822"/>
            </p:xfrm>
            <a:graphic>
              <a:graphicData uri="http://schemas.openxmlformats.org/drawingml/2006/table">
                <a:tbl>
                  <a:tblPr firstRow="1" bandRow="1"/>
                  <a:tblGrid>
                    <a:gridCol w="3767786">
                      <a:extLst>
                        <a:ext uri="{9D8B030D-6E8A-4147-A177-3AD203B41FA5}">
                          <a16:colId xmlns:a16="http://schemas.microsoft.com/office/drawing/2014/main" val="20000"/>
                        </a:ext>
                      </a:extLst>
                    </a:gridCol>
                    <a:gridCol w="3736304">
                      <a:extLst>
                        <a:ext uri="{9D8B030D-6E8A-4147-A177-3AD203B41FA5}">
                          <a16:colId xmlns:a16="http://schemas.microsoft.com/office/drawing/2014/main" val="20001"/>
                        </a:ext>
                      </a:extLst>
                    </a:gridCol>
                    <a:gridCol w="3799268">
                      <a:extLst>
                        <a:ext uri="{9D8B030D-6E8A-4147-A177-3AD203B41FA5}">
                          <a16:colId xmlns:a16="http://schemas.microsoft.com/office/drawing/2014/main" val="20002"/>
                        </a:ext>
                      </a:extLst>
                    </a:gridCol>
                  </a:tblGrid>
                  <a:tr h="72738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IMA</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Input 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Output 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144477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800" kern="1200" dirty="0">
                              <a:ln>
                                <a:noFill/>
                              </a:ln>
                              <a:solidFill>
                                <a:srgbClr val="000000"/>
                              </a:solidFill>
                              <a:latin typeface="+mn-lt"/>
                              <a:ea typeface="+mn-ea"/>
                              <a:cs typeface="+mn-cs"/>
                            </a:rPr>
                            <a:t>AMA = </a:t>
                          </a:r>
                          <a14:m>
                            <m:oMath xmlns:m="http://schemas.openxmlformats.org/officeDocument/2006/math">
                              <m:f>
                                <m:fPr>
                                  <m:ctrlPr>
                                    <a:rPr lang="en-US" sz="4800" i="1" smtClean="0">
                                      <a:ln>
                                        <a:noFill/>
                                      </a:ln>
                                      <a:solidFill>
                                        <a:srgbClr val="000000"/>
                                      </a:solidFill>
                                      <a:latin typeface="Cambria Math" panose="02040503050406030204" pitchFamily="18" charset="0"/>
                                    </a:rPr>
                                  </m:ctrlPr>
                                </m:fPr>
                                <m:num>
                                  <m:sSub>
                                    <m:sSubPr>
                                      <m:ctrlPr>
                                        <a:rPr lang="en-US" sz="4800" i="1" smtClean="0">
                                          <a:ln>
                                            <a:noFill/>
                                          </a:ln>
                                          <a:solidFill>
                                            <a:srgbClr val="000000"/>
                                          </a:solidFill>
                                          <a:latin typeface="Cambria Math" panose="02040503050406030204" pitchFamily="18" charset="0"/>
                                        </a:rPr>
                                      </m:ctrlPr>
                                    </m:sSubPr>
                                    <m:e>
                                      <m:r>
                                        <a:rPr lang="en-US" sz="4800" b="0" i="1" smtClean="0">
                                          <a:ln>
                                            <a:noFill/>
                                          </a:ln>
                                          <a:solidFill>
                                            <a:srgbClr val="000000"/>
                                          </a:solidFill>
                                          <a:latin typeface="Cambria Math" panose="02040503050406030204" pitchFamily="18" charset="0"/>
                                        </a:rPr>
                                        <m:t>𝐹</m:t>
                                      </m:r>
                                    </m:e>
                                    <m:sub>
                                      <m:r>
                                        <a:rPr lang="en-US" sz="4800" b="0" i="1" smtClean="0">
                                          <a:ln>
                                            <a:noFill/>
                                          </a:ln>
                                          <a:solidFill>
                                            <a:srgbClr val="000000"/>
                                          </a:solidFill>
                                          <a:latin typeface="Cambria Math" panose="02040503050406030204" pitchFamily="18" charset="0"/>
                                        </a:rPr>
                                        <m:t>𝑟</m:t>
                                      </m:r>
                                    </m:sub>
                                  </m:sSub>
                                </m:num>
                                <m:den>
                                  <m:sSub>
                                    <m:sSubPr>
                                      <m:ctrlPr>
                                        <a:rPr lang="en-US" sz="4800" b="0" i="1" smtClean="0">
                                          <a:ln>
                                            <a:noFill/>
                                          </a:ln>
                                          <a:solidFill>
                                            <a:srgbClr val="000000"/>
                                          </a:solidFill>
                                          <a:latin typeface="Cambria Math" panose="02040503050406030204" pitchFamily="18" charset="0"/>
                                        </a:rPr>
                                      </m:ctrlPr>
                                    </m:sSubPr>
                                    <m:e>
                                      <m:r>
                                        <a:rPr lang="en-US" sz="4800" b="0" i="1" smtClean="0">
                                          <a:ln>
                                            <a:noFill/>
                                          </a:ln>
                                          <a:solidFill>
                                            <a:srgbClr val="000000"/>
                                          </a:solidFill>
                                          <a:latin typeface="Cambria Math" panose="02040503050406030204" pitchFamily="18" charset="0"/>
                                        </a:rPr>
                                        <m:t>𝐹</m:t>
                                      </m:r>
                                    </m:e>
                                    <m:sub>
                                      <m:r>
                                        <a:rPr lang="en-US" sz="4800" b="0" i="1" smtClean="0">
                                          <a:ln>
                                            <a:noFill/>
                                          </a:ln>
                                          <a:solidFill>
                                            <a:srgbClr val="000000"/>
                                          </a:solidFill>
                                          <a:latin typeface="Cambria Math" panose="02040503050406030204" pitchFamily="18" charset="0"/>
                                        </a:rPr>
                                        <m:t>𝑒</m:t>
                                      </m:r>
                                    </m:sub>
                                  </m:sSub>
                                </m:den>
                              </m:f>
                            </m:oMath>
                          </a14:m>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800" kern="1200" dirty="0">
                              <a:ln>
                                <a:noFill/>
                              </a:ln>
                              <a:solidFill>
                                <a:srgbClr val="000000"/>
                              </a:solidFill>
                              <a:latin typeface="Arial"/>
                              <a:ea typeface="+mn-ea"/>
                              <a:cs typeface="+mn-cs"/>
                            </a:rPr>
                            <a:t>F</a:t>
                          </a:r>
                          <a:r>
                            <a:rPr lang="en-US" sz="4800" kern="1200" baseline="-25000" dirty="0">
                              <a:ln>
                                <a:noFill/>
                              </a:ln>
                              <a:solidFill>
                                <a:srgbClr val="000000"/>
                              </a:solidFill>
                              <a:latin typeface="Arial"/>
                              <a:ea typeface="+mn-ea"/>
                              <a:cs typeface="+mn-cs"/>
                            </a:rPr>
                            <a:t>e</a:t>
                          </a:r>
                          <a:r>
                            <a:rPr lang="en-US" sz="4800" kern="1200" dirty="0">
                              <a:ln>
                                <a:noFill/>
                              </a:ln>
                              <a:solidFill>
                                <a:srgbClr val="000000"/>
                              </a:solidFill>
                              <a:latin typeface="Arial"/>
                              <a:ea typeface="+mn-ea"/>
                              <a:cs typeface="+mn-cs"/>
                            </a:rPr>
                            <a:t> </a:t>
                          </a:r>
                          <a:r>
                            <a:rPr lang="en-US" sz="4800" kern="1200" dirty="0">
                              <a:ln>
                                <a:noFill/>
                              </a:ln>
                              <a:solidFill>
                                <a:srgbClr val="000000"/>
                              </a:solidFill>
                              <a:latin typeface="+mn-lt"/>
                              <a:ea typeface="+mn-ea"/>
                              <a:cs typeface="+mn-cs"/>
                            </a:rPr>
                            <a:t>= </a:t>
                          </a:r>
                          <a14:m>
                            <m:oMath xmlns:m="http://schemas.openxmlformats.org/officeDocument/2006/math">
                              <m:f>
                                <m:fPr>
                                  <m:ctrlPr>
                                    <a:rPr lang="en-US" sz="4800" i="1" smtClean="0">
                                      <a:ln>
                                        <a:noFill/>
                                      </a:ln>
                                      <a:solidFill>
                                        <a:srgbClr val="000000"/>
                                      </a:solidFill>
                                      <a:latin typeface="Cambria Math" panose="02040503050406030204" pitchFamily="18" charset="0"/>
                                    </a:rPr>
                                  </m:ctrlPr>
                                </m:fPr>
                                <m:num>
                                  <m:sSub>
                                    <m:sSubPr>
                                      <m:ctrlPr>
                                        <a:rPr lang="en-US" sz="4800" i="1" smtClean="0">
                                          <a:ln>
                                            <a:noFill/>
                                          </a:ln>
                                          <a:solidFill>
                                            <a:srgbClr val="000000"/>
                                          </a:solidFill>
                                          <a:latin typeface="Cambria Math" panose="02040503050406030204" pitchFamily="18" charset="0"/>
                                        </a:rPr>
                                      </m:ctrlPr>
                                    </m:sSubPr>
                                    <m:e>
                                      <m:r>
                                        <a:rPr lang="en-US" sz="4800" b="0" i="1" smtClean="0">
                                          <a:ln>
                                            <a:noFill/>
                                          </a:ln>
                                          <a:solidFill>
                                            <a:srgbClr val="000000"/>
                                          </a:solidFill>
                                          <a:latin typeface="Cambria Math" panose="02040503050406030204" pitchFamily="18" charset="0"/>
                                        </a:rPr>
                                        <m:t>𝐹</m:t>
                                      </m:r>
                                    </m:e>
                                    <m:sub>
                                      <m:r>
                                        <a:rPr lang="en-US" sz="4800" b="0" i="1" smtClean="0">
                                          <a:ln>
                                            <a:noFill/>
                                          </a:ln>
                                          <a:solidFill>
                                            <a:srgbClr val="000000"/>
                                          </a:solidFill>
                                          <a:latin typeface="Cambria Math" panose="02040503050406030204" pitchFamily="18" charset="0"/>
                                        </a:rPr>
                                        <m:t>𝑟</m:t>
                                      </m:r>
                                    </m:sub>
                                  </m:sSub>
                                </m:num>
                                <m:den>
                                  <m:r>
                                    <a:rPr lang="en-US" sz="4800" b="0" i="1" smtClean="0">
                                      <a:ln>
                                        <a:noFill/>
                                      </a:ln>
                                      <a:solidFill>
                                        <a:srgbClr val="000000"/>
                                      </a:solidFill>
                                      <a:latin typeface="Cambria Math" panose="02040503050406030204" pitchFamily="18" charset="0"/>
                                    </a:rPr>
                                    <m:t>𝐴𝑀𝐴</m:t>
                                  </m:r>
                                </m:den>
                              </m:f>
                            </m:oMath>
                          </a14:m>
                          <a:endParaRPr lang="en-US" sz="4800" kern="1200" dirty="0">
                            <a:ln>
                              <a:noFill/>
                            </a:ln>
                            <a:solidFill>
                              <a:srgbClr val="000000"/>
                            </a:solidFill>
                            <a:latin typeface="+mn-lt"/>
                            <a:ea typeface="+mn-ea"/>
                            <a:cs typeface="+mn-cs"/>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100" kern="1200" dirty="0">
                            <a:ln>
                              <a:noFill/>
                            </a:ln>
                            <a:solidFill>
                              <a:srgbClr val="000000"/>
                            </a:solidFill>
                            <a:latin typeface="Arial"/>
                            <a:ea typeface="+mn-ea"/>
                            <a:cs typeface="+mn-cs"/>
                          </a:endParaRPr>
                        </a:p>
                        <a:p>
                          <a:pPr algn="ctr"/>
                          <a:r>
                            <a:rPr lang="en-US" sz="4800" kern="1200" baseline="0" dirty="0">
                              <a:ln>
                                <a:noFill/>
                              </a:ln>
                              <a:solidFill>
                                <a:srgbClr val="000000"/>
                              </a:solidFill>
                              <a:latin typeface="Arial"/>
                              <a:ea typeface="+mn-ea"/>
                              <a:cs typeface="+mn-cs"/>
                            </a:rPr>
                            <a:t>F</a:t>
                          </a:r>
                          <a:r>
                            <a:rPr lang="en-US" sz="4800" kern="1200" baseline="-25000" dirty="0">
                              <a:ln>
                                <a:noFill/>
                              </a:ln>
                              <a:solidFill>
                                <a:srgbClr val="000000"/>
                              </a:solidFill>
                              <a:latin typeface="Arial"/>
                              <a:ea typeface="+mn-ea"/>
                              <a:cs typeface="+mn-cs"/>
                            </a:rPr>
                            <a:t>r</a:t>
                          </a:r>
                          <a:r>
                            <a:rPr lang="en-US" sz="4800" kern="1200" baseline="0" dirty="0">
                              <a:ln>
                                <a:noFill/>
                              </a:ln>
                              <a:solidFill>
                                <a:srgbClr val="000000"/>
                              </a:solidFill>
                              <a:latin typeface="Arial"/>
                              <a:ea typeface="+mn-ea"/>
                              <a:cs typeface="+mn-cs"/>
                            </a:rPr>
                            <a:t> </a:t>
                          </a:r>
                          <a:r>
                            <a:rPr lang="en-US" sz="4800" kern="1200" dirty="0">
                              <a:ln>
                                <a:noFill/>
                              </a:ln>
                              <a:solidFill>
                                <a:srgbClr val="000000"/>
                              </a:solidFill>
                              <a:latin typeface="Arial"/>
                              <a:ea typeface="+mn-ea"/>
                              <a:cs typeface="+mn-cs"/>
                            </a:rPr>
                            <a:t>= </a:t>
                          </a:r>
                          <a:r>
                            <a:rPr lang="en-US" sz="4800" kern="1200" baseline="0" dirty="0">
                              <a:ln>
                                <a:noFill/>
                              </a:ln>
                              <a:solidFill>
                                <a:srgbClr val="000000"/>
                              </a:solidFill>
                              <a:latin typeface="Arial"/>
                              <a:ea typeface="+mn-ea"/>
                              <a:cs typeface="+mn-cs"/>
                            </a:rPr>
                            <a:t>(AMA)</a:t>
                          </a:r>
                          <a:r>
                            <a:rPr lang="en-US" sz="4800" kern="1200" dirty="0">
                              <a:ln>
                                <a:noFill/>
                              </a:ln>
                              <a:solidFill>
                                <a:srgbClr val="000000"/>
                              </a:solidFill>
                              <a:latin typeface="Arial"/>
                              <a:ea typeface="+mn-ea"/>
                              <a:cs typeface="+mn-cs"/>
                            </a:rPr>
                            <a:t>F</a:t>
                          </a:r>
                          <a:r>
                            <a:rPr lang="en-US" sz="4800" kern="1200" baseline="-25000" dirty="0">
                              <a:ln>
                                <a:noFill/>
                              </a:ln>
                              <a:solidFill>
                                <a:srgbClr val="000000"/>
                              </a:solidFill>
                              <a:latin typeface="Arial"/>
                              <a:ea typeface="+mn-ea"/>
                              <a:cs typeface="+mn-cs"/>
                            </a:rPr>
                            <a:t>e</a:t>
                          </a:r>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bl>
              </a:graphicData>
            </a:graphic>
          </p:graphicFrame>
        </mc:Choice>
        <mc:Fallback xmlns="">
          <p:graphicFrame>
            <p:nvGraphicFramePr>
              <p:cNvPr id="3" name="Table 2"/>
              <p:cNvGraphicFramePr>
                <a:graphicFrameLocks noGrp="1"/>
              </p:cNvGraphicFramePr>
              <p:nvPr/>
            </p:nvGraphicFramePr>
            <p:xfrm>
              <a:off x="567396" y="1882516"/>
              <a:ext cx="11303358" cy="2176822"/>
            </p:xfrm>
            <a:graphic>
              <a:graphicData uri="http://schemas.openxmlformats.org/drawingml/2006/table">
                <a:tbl>
                  <a:tblPr firstRow="1" bandRow="1"/>
                  <a:tblGrid>
                    <a:gridCol w="3767786">
                      <a:extLst>
                        <a:ext uri="{9D8B030D-6E8A-4147-A177-3AD203B41FA5}">
                          <a16:colId xmlns:a16="http://schemas.microsoft.com/office/drawing/2014/main" val="20000"/>
                        </a:ext>
                      </a:extLst>
                    </a:gridCol>
                    <a:gridCol w="3736304">
                      <a:extLst>
                        <a:ext uri="{9D8B030D-6E8A-4147-A177-3AD203B41FA5}">
                          <a16:colId xmlns:a16="http://schemas.microsoft.com/office/drawing/2014/main" val="20001"/>
                        </a:ext>
                      </a:extLst>
                    </a:gridCol>
                    <a:gridCol w="3799268">
                      <a:extLst>
                        <a:ext uri="{9D8B030D-6E8A-4147-A177-3AD203B41FA5}">
                          <a16:colId xmlns:a16="http://schemas.microsoft.com/office/drawing/2014/main" val="20002"/>
                        </a:ext>
                      </a:extLst>
                    </a:gridCol>
                  </a:tblGrid>
                  <a:tr h="7320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IMA</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Input 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Output 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1444770">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162" t="-56723" r="-200485" b="-840"/>
                          </a:stretch>
                        </a:blipFill>
                      </a:tcPr>
                    </a:tc>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100814" t="-56723" r="-101792" b="-840"/>
                          </a:stretch>
                        </a:blip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100" kern="1200" dirty="0">
                            <a:ln>
                              <a:noFill/>
                            </a:ln>
                            <a:solidFill>
                              <a:srgbClr val="000000"/>
                            </a:solidFill>
                            <a:latin typeface="Arial"/>
                            <a:ea typeface="+mn-ea"/>
                            <a:cs typeface="+mn-cs"/>
                          </a:endParaRPr>
                        </a:p>
                        <a:p>
                          <a:pPr algn="ctr"/>
                          <a:r>
                            <a:rPr lang="en-US" sz="4800" kern="1200" baseline="0" dirty="0">
                              <a:ln>
                                <a:noFill/>
                              </a:ln>
                              <a:solidFill>
                                <a:srgbClr val="000000"/>
                              </a:solidFill>
                              <a:latin typeface="Arial"/>
                              <a:ea typeface="+mn-ea"/>
                              <a:cs typeface="+mn-cs"/>
                            </a:rPr>
                            <a:t>F</a:t>
                          </a:r>
                          <a:r>
                            <a:rPr lang="en-US" sz="4800" kern="1200" baseline="-25000" dirty="0">
                              <a:ln>
                                <a:noFill/>
                              </a:ln>
                              <a:solidFill>
                                <a:srgbClr val="000000"/>
                              </a:solidFill>
                              <a:latin typeface="Arial"/>
                              <a:ea typeface="+mn-ea"/>
                              <a:cs typeface="+mn-cs"/>
                            </a:rPr>
                            <a:t>r</a:t>
                          </a:r>
                          <a:r>
                            <a:rPr lang="en-US" sz="4800" kern="1200" baseline="0" dirty="0">
                              <a:ln>
                                <a:noFill/>
                              </a:ln>
                              <a:solidFill>
                                <a:srgbClr val="000000"/>
                              </a:solidFill>
                              <a:latin typeface="Arial"/>
                              <a:ea typeface="+mn-ea"/>
                              <a:cs typeface="+mn-cs"/>
                            </a:rPr>
                            <a:t> </a:t>
                          </a:r>
                          <a:r>
                            <a:rPr lang="en-US" sz="4800" kern="1200" dirty="0">
                              <a:ln>
                                <a:noFill/>
                              </a:ln>
                              <a:solidFill>
                                <a:srgbClr val="000000"/>
                              </a:solidFill>
                              <a:latin typeface="Arial"/>
                              <a:ea typeface="+mn-ea"/>
                              <a:cs typeface="+mn-cs"/>
                            </a:rPr>
                            <a:t>= </a:t>
                          </a:r>
                          <a:r>
                            <a:rPr lang="en-US" sz="4800" kern="1200" baseline="0" dirty="0">
                              <a:ln>
                                <a:noFill/>
                              </a:ln>
                              <a:solidFill>
                                <a:srgbClr val="000000"/>
                              </a:solidFill>
                              <a:latin typeface="Arial"/>
                              <a:ea typeface="+mn-ea"/>
                              <a:cs typeface="+mn-cs"/>
                            </a:rPr>
                            <a:t>(AMA)</a:t>
                          </a:r>
                          <a:r>
                            <a:rPr lang="en-US" sz="4800" kern="1200" dirty="0">
                              <a:ln>
                                <a:noFill/>
                              </a:ln>
                              <a:solidFill>
                                <a:srgbClr val="000000"/>
                              </a:solidFill>
                              <a:latin typeface="Arial"/>
                              <a:ea typeface="+mn-ea"/>
                              <a:cs typeface="+mn-cs"/>
                            </a:rPr>
                            <a:t>F</a:t>
                          </a:r>
                          <a:r>
                            <a:rPr lang="en-US" sz="4800" kern="1200" baseline="-25000" dirty="0">
                              <a:ln>
                                <a:noFill/>
                              </a:ln>
                              <a:solidFill>
                                <a:srgbClr val="000000"/>
                              </a:solidFill>
                              <a:latin typeface="Arial"/>
                              <a:ea typeface="+mn-ea"/>
                              <a:cs typeface="+mn-cs"/>
                            </a:rPr>
                            <a:t>e</a:t>
                          </a:r>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bl>
              </a:graphicData>
            </a:graphic>
          </p:graphicFrame>
        </mc:Fallback>
      </mc:AlternateContent>
      <p:graphicFrame>
        <p:nvGraphicFramePr>
          <p:cNvPr id="5" name="Table 4"/>
          <p:cNvGraphicFramePr>
            <a:graphicFrameLocks noGrp="1"/>
          </p:cNvGraphicFramePr>
          <p:nvPr/>
        </p:nvGraphicFramePr>
        <p:xfrm>
          <a:off x="720531" y="4391694"/>
          <a:ext cx="11081496" cy="2072640"/>
        </p:xfrm>
        <a:graphic>
          <a:graphicData uri="http://schemas.openxmlformats.org/drawingml/2006/table">
            <a:tbl>
              <a:tblPr firstRow="1" bandRow="1">
                <a:tableStyleId>{5940675A-B579-460E-94D1-54222C63F5DA}</a:tableStyleId>
              </a:tblPr>
              <a:tblGrid>
                <a:gridCol w="6131030">
                  <a:extLst>
                    <a:ext uri="{9D8B030D-6E8A-4147-A177-3AD203B41FA5}">
                      <a16:colId xmlns:a16="http://schemas.microsoft.com/office/drawing/2014/main" val="20000"/>
                    </a:ext>
                  </a:extLst>
                </a:gridCol>
                <a:gridCol w="4950466">
                  <a:extLst>
                    <a:ext uri="{9D8B030D-6E8A-4147-A177-3AD203B41FA5}">
                      <a16:colId xmlns:a16="http://schemas.microsoft.com/office/drawing/2014/main" val="20001"/>
                    </a:ext>
                  </a:extLst>
                </a:gridCol>
              </a:tblGrid>
              <a:tr h="432020">
                <a:tc>
                  <a:txBody>
                    <a:bodyPr/>
                    <a:lstStyle/>
                    <a:p>
                      <a:pPr algn="ctr"/>
                      <a:r>
                        <a:rPr lang="en-US" sz="2800" dirty="0">
                          <a:solidFill>
                            <a:srgbClr val="000000"/>
                          </a:solidFill>
                        </a:rPr>
                        <a:t>Represents</a:t>
                      </a:r>
                    </a:p>
                  </a:txBody>
                  <a:tcPr>
                    <a:solidFill>
                      <a:schemeClr val="accent5">
                        <a:lumMod val="50000"/>
                      </a:schemeClr>
                    </a:solidFill>
                  </a:tcPr>
                </a:tc>
                <a:tc>
                  <a:txBody>
                    <a:bodyPr/>
                    <a:lstStyle/>
                    <a:p>
                      <a:pPr algn="ctr"/>
                      <a:r>
                        <a:rPr lang="en-US" sz="2800" dirty="0">
                          <a:solidFill>
                            <a:srgbClr val="000000"/>
                          </a:solidFill>
                        </a:rPr>
                        <a:t>Common Units (SI)</a:t>
                      </a:r>
                    </a:p>
                  </a:txBody>
                  <a:tcPr>
                    <a:solidFill>
                      <a:schemeClr val="accent5">
                        <a:lumMod val="50000"/>
                      </a:schemeClr>
                    </a:solidFill>
                  </a:tcPr>
                </a:tc>
                <a:extLst>
                  <a:ext uri="{0D108BD9-81ED-4DB2-BD59-A6C34878D82A}">
                    <a16:rowId xmlns:a16="http://schemas.microsoft.com/office/drawing/2014/main" val="10000"/>
                  </a:ext>
                </a:extLst>
              </a:tr>
              <a:tr h="427990">
                <a:tc>
                  <a:txBody>
                    <a:bodyPr/>
                    <a:lstStyle/>
                    <a:p>
                      <a:r>
                        <a:rPr lang="en-US" sz="2800" dirty="0">
                          <a:solidFill>
                            <a:srgbClr val="000000"/>
                          </a:solidFill>
                        </a:rPr>
                        <a:t>AMA </a:t>
                      </a:r>
                      <a:r>
                        <a:rPr lang="en-US" sz="2800" baseline="0" dirty="0">
                          <a:solidFill>
                            <a:srgbClr val="000000"/>
                          </a:solidFill>
                        </a:rPr>
                        <a:t> = Actual Mechanical Advantage</a:t>
                      </a:r>
                      <a:endParaRPr lang="en-US" sz="2800" dirty="0">
                        <a:solidFill>
                          <a:srgbClr val="000000"/>
                        </a:solidFill>
                      </a:endParaRPr>
                    </a:p>
                  </a:txBody>
                  <a:tcPr>
                    <a:solidFill>
                      <a:schemeClr val="accent5">
                        <a:lumMod val="50000"/>
                      </a:schemeClr>
                    </a:solidFill>
                  </a:tcPr>
                </a:tc>
                <a:tc>
                  <a:txBody>
                    <a:bodyPr/>
                    <a:lstStyle/>
                    <a:p>
                      <a:r>
                        <a:rPr lang="en-US" sz="2800" dirty="0">
                          <a:solidFill>
                            <a:srgbClr val="000000"/>
                          </a:solidFill>
                        </a:rPr>
                        <a:t>----------------------</a:t>
                      </a:r>
                    </a:p>
                  </a:txBody>
                  <a:tcPr>
                    <a:solidFill>
                      <a:schemeClr val="accent5">
                        <a:lumMod val="50000"/>
                      </a:schemeClr>
                    </a:solidFill>
                  </a:tcPr>
                </a:tc>
                <a:extLst>
                  <a:ext uri="{0D108BD9-81ED-4DB2-BD59-A6C34878D82A}">
                    <a16:rowId xmlns:a16="http://schemas.microsoft.com/office/drawing/2014/main" val="10001"/>
                  </a:ext>
                </a:extLst>
              </a:tr>
              <a:tr h="427990">
                <a:tc>
                  <a:txBody>
                    <a:bodyPr/>
                    <a:lstStyle/>
                    <a:p>
                      <a:r>
                        <a:rPr lang="en-US" sz="2800" baseline="0" dirty="0">
                          <a:solidFill>
                            <a:srgbClr val="000000"/>
                          </a:solidFill>
                        </a:rPr>
                        <a:t>F</a:t>
                      </a:r>
                      <a:r>
                        <a:rPr lang="en-US" sz="2800" baseline="-25000" dirty="0">
                          <a:solidFill>
                            <a:srgbClr val="000000"/>
                          </a:solidFill>
                        </a:rPr>
                        <a:t>r</a:t>
                      </a:r>
                      <a:r>
                        <a:rPr lang="en-US" sz="2800" baseline="0" dirty="0">
                          <a:solidFill>
                            <a:srgbClr val="000000"/>
                          </a:solidFill>
                        </a:rPr>
                        <a:t> = Output force/resistance force</a:t>
                      </a:r>
                      <a:endParaRPr lang="en-US" sz="2800" dirty="0">
                        <a:solidFill>
                          <a:srgbClr val="000000"/>
                        </a:solidFill>
                      </a:endParaRPr>
                    </a:p>
                  </a:txBody>
                  <a:tcPr>
                    <a:solidFill>
                      <a:schemeClr val="accent5">
                        <a:lumMod val="50000"/>
                      </a:schemeClr>
                    </a:solidFill>
                  </a:tcPr>
                </a:tc>
                <a:tc>
                  <a:txBody>
                    <a:bodyPr/>
                    <a:lstStyle/>
                    <a:p>
                      <a:r>
                        <a:rPr lang="en-US" sz="2800" dirty="0" err="1">
                          <a:solidFill>
                            <a:srgbClr val="000000"/>
                          </a:solidFill>
                        </a:rPr>
                        <a:t>Newtons</a:t>
                      </a:r>
                      <a:endParaRPr lang="en-US" sz="2800" dirty="0">
                        <a:solidFill>
                          <a:srgbClr val="000000"/>
                        </a:solidFill>
                      </a:endParaRPr>
                    </a:p>
                  </a:txBody>
                  <a:tcPr>
                    <a:solidFill>
                      <a:schemeClr val="accent5">
                        <a:lumMod val="50000"/>
                      </a:schemeClr>
                    </a:solidFill>
                  </a:tcPr>
                </a:tc>
                <a:extLst>
                  <a:ext uri="{0D108BD9-81ED-4DB2-BD59-A6C34878D82A}">
                    <a16:rowId xmlns:a16="http://schemas.microsoft.com/office/drawing/2014/main" val="10002"/>
                  </a:ext>
                </a:extLst>
              </a:tr>
              <a:tr h="427990">
                <a:tc>
                  <a:txBody>
                    <a:bodyPr/>
                    <a:lstStyle/>
                    <a:p>
                      <a:r>
                        <a:rPr lang="en-US" sz="2800" baseline="0" dirty="0">
                          <a:solidFill>
                            <a:srgbClr val="000000"/>
                          </a:solidFill>
                        </a:rPr>
                        <a:t>F</a:t>
                      </a:r>
                      <a:r>
                        <a:rPr lang="en-US" sz="2800" baseline="-25000" dirty="0">
                          <a:solidFill>
                            <a:srgbClr val="000000"/>
                          </a:solidFill>
                        </a:rPr>
                        <a:t>e</a:t>
                      </a:r>
                      <a:r>
                        <a:rPr lang="en-US" sz="2800" baseline="0" dirty="0">
                          <a:solidFill>
                            <a:srgbClr val="000000"/>
                          </a:solidFill>
                        </a:rPr>
                        <a:t> = Input force/effort force</a:t>
                      </a:r>
                      <a:endParaRPr lang="en-US" sz="2800" dirty="0">
                        <a:solidFill>
                          <a:srgbClr val="000000"/>
                        </a:solidFill>
                      </a:endParaRPr>
                    </a:p>
                  </a:txBody>
                  <a:tcPr>
                    <a:solidFill>
                      <a:schemeClr val="accent5">
                        <a:lumMod val="50000"/>
                      </a:schemeClr>
                    </a:solidFill>
                  </a:tcPr>
                </a:tc>
                <a:tc>
                  <a:txBody>
                    <a:bodyPr/>
                    <a:lstStyle/>
                    <a:p>
                      <a:r>
                        <a:rPr lang="en-US" sz="2800" dirty="0" err="1">
                          <a:solidFill>
                            <a:srgbClr val="000000"/>
                          </a:solidFill>
                        </a:rPr>
                        <a:t>Newtons</a:t>
                      </a:r>
                      <a:endParaRPr lang="en-US" sz="2800" dirty="0">
                        <a:solidFill>
                          <a:srgbClr val="000000"/>
                        </a:solidFill>
                      </a:endParaRPr>
                    </a:p>
                  </a:txBody>
                  <a:tcPr>
                    <a:solidFill>
                      <a:schemeClr val="accent5">
                        <a:lumMod val="5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48280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3200" dirty="0">
                <a:effectLst/>
                <a:latin typeface="+mj-lt"/>
                <a:ea typeface="Times New Roman" panose="02020603050405020304" pitchFamily="18" charset="0"/>
              </a:rPr>
              <a:t>1. A lever lifts 280N with an effort of 40N. What is the mechanical advantage?</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612231734"/>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AMA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e</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r </a:t>
                      </a:r>
                      <a:r>
                        <a:rPr lang="en-US" sz="2800" dirty="0">
                          <a:effectLst/>
                          <a:latin typeface="Times New Roman" panose="02020603050405020304" pitchFamily="18" charset="0"/>
                          <a:ea typeface="Times New Roman" panose="02020603050405020304" pitchFamily="18" charset="0"/>
                        </a:rPr>
                        <a:t>=</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893251" y="5014687"/>
            <a:ext cx="1199096" cy="461665"/>
          </a:xfrm>
          <a:prstGeom prst="rect">
            <a:avLst/>
          </a:prstGeom>
          <a:noFill/>
        </p:spPr>
        <p:txBody>
          <a:bodyPr wrap="square" rtlCol="0">
            <a:spAutoFit/>
          </a:bodyPr>
          <a:lstStyle/>
          <a:p>
            <a:r>
              <a:rPr lang="en-US" sz="2400" dirty="0"/>
              <a:t>40N</a:t>
            </a:r>
          </a:p>
        </p:txBody>
      </p:sp>
      <p:sp>
        <p:nvSpPr>
          <p:cNvPr id="5" name="TextBox 4">
            <a:extLst>
              <a:ext uri="{FF2B5EF4-FFF2-40B4-BE49-F238E27FC236}">
                <a16:creationId xmlns:a16="http://schemas.microsoft.com/office/drawing/2014/main" id="{48A1B795-7378-4E41-BFFA-6BCF0143F5B7}"/>
              </a:ext>
            </a:extLst>
          </p:cNvPr>
          <p:cNvSpPr txBox="1"/>
          <p:nvPr/>
        </p:nvSpPr>
        <p:spPr>
          <a:xfrm>
            <a:off x="1350953"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837271" y="5438130"/>
            <a:ext cx="1342729" cy="461665"/>
          </a:xfrm>
          <a:prstGeom prst="rect">
            <a:avLst/>
          </a:prstGeom>
          <a:noFill/>
        </p:spPr>
        <p:txBody>
          <a:bodyPr wrap="square" rtlCol="0">
            <a:spAutoFit/>
          </a:bodyPr>
          <a:lstStyle/>
          <a:p>
            <a:r>
              <a:rPr lang="en-US" sz="2400" dirty="0"/>
              <a:t>280N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AMA</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280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40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78617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8461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AMA</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r</m:t>
                              </m:r>
                            </m:sub>
                          </m:sSub>
                        </m:num>
                        <m:den>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m:t>
                              </m:r>
                            </m:sub>
                          </m:sSub>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84619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AMA</m:t>
                      </m:r>
                      <m:r>
                        <a:rPr lang="en-US" sz="2400">
                          <a:latin typeface="Cambria Math" panose="02040503050406030204" pitchFamily="18" charset="0"/>
                          <a:ea typeface="Times New Roman" panose="02020603050405020304" pitchFamily="18" charset="0"/>
                          <a:cs typeface="Times New Roman" panose="02020603050405020304" pitchFamily="18" charset="0"/>
                        </a:rPr>
                        <m:t>=7</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8927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2. How much effort is needed to lift a 200N object with a lever that has a mechanical advantage of 4?</a:t>
            </a:r>
            <a:endParaRPr lang="en-US" sz="2800"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AMA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e</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r </a:t>
                      </a:r>
                      <a:r>
                        <a:rPr lang="en-US" sz="2800" dirty="0">
                          <a:effectLst/>
                          <a:latin typeface="Times New Roman" panose="02020603050405020304" pitchFamily="18" charset="0"/>
                          <a:ea typeface="Times New Roman" panose="02020603050405020304" pitchFamily="18" charset="0"/>
                        </a:rPr>
                        <a:t>=</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893251" y="5014687"/>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350953" y="4567536"/>
            <a:ext cx="838200" cy="461665"/>
          </a:xfrm>
          <a:prstGeom prst="rect">
            <a:avLst/>
          </a:prstGeom>
          <a:noFill/>
        </p:spPr>
        <p:txBody>
          <a:bodyPr wrap="square" rtlCol="0">
            <a:spAutoFit/>
          </a:bodyPr>
          <a:lstStyle/>
          <a:p>
            <a:r>
              <a:rPr lang="en-US" sz="2400" dirty="0"/>
              <a:t>4</a:t>
            </a:r>
          </a:p>
        </p:txBody>
      </p:sp>
      <p:sp>
        <p:nvSpPr>
          <p:cNvPr id="10" name="TextBox 9">
            <a:extLst>
              <a:ext uri="{FF2B5EF4-FFF2-40B4-BE49-F238E27FC236}">
                <a16:creationId xmlns:a16="http://schemas.microsoft.com/office/drawing/2014/main" id="{2EED7FF6-53BA-4D22-9649-B4885832059E}"/>
              </a:ext>
            </a:extLst>
          </p:cNvPr>
          <p:cNvSpPr txBox="1"/>
          <p:nvPr/>
        </p:nvSpPr>
        <p:spPr>
          <a:xfrm>
            <a:off x="837271" y="5438130"/>
            <a:ext cx="1342729" cy="461665"/>
          </a:xfrm>
          <a:prstGeom prst="rect">
            <a:avLst/>
          </a:prstGeom>
          <a:noFill/>
        </p:spPr>
        <p:txBody>
          <a:bodyPr wrap="square" rtlCol="0">
            <a:spAutoFit/>
          </a:bodyPr>
          <a:lstStyle/>
          <a:p>
            <a:r>
              <a:rPr lang="en-US" sz="2400" dirty="0"/>
              <a:t>200N</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7847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m:t>
                          </m:r>
                        </m:sub>
                      </m:sSub>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4</m:t>
                          </m:r>
                        </m:den>
                      </m:f>
                    </m:oMath>
                  </m:oMathPara>
                </a14:m>
                <a:endParaRPr lang="en-US" sz="2400" dirty="0">
                  <a:solidFill>
                    <a:schemeClr val="tx1"/>
                  </a:solidFill>
                  <a:latin typeface="+mj-lt"/>
                </a:endParaRPr>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78470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13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m:t>
                          </m:r>
                        </m:sub>
                      </m:sSub>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r</m:t>
                              </m:r>
                            </m:sub>
                          </m:sSub>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AMA</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136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3158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e>
                        <m:sub>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m:t>
                          </m:r>
                        </m:sub>
                      </m:sSub>
                      <m:r>
                        <a:rPr lang="en-US" sz="2400">
                          <a:latin typeface="Cambria Math" panose="02040503050406030204" pitchFamily="18" charset="0"/>
                          <a:ea typeface="Times New Roman" panose="02020603050405020304" pitchFamily="18" charset="0"/>
                          <a:cs typeface="Times New Roman" panose="02020603050405020304" pitchFamily="18" charset="0"/>
                        </a:rPr>
                        <m:t>=50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31588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5590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479</Words>
  <Application>Microsoft Office PowerPoint</Application>
  <PresentationFormat>Widescreen</PresentationFormat>
  <Paragraphs>121</Paragraphs>
  <Slides>10</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10</vt:i4>
      </vt:variant>
    </vt:vector>
  </HeadingPairs>
  <TitlesOfParts>
    <vt:vector size="20" baseType="lpstr">
      <vt:lpstr>Arial</vt:lpstr>
      <vt:lpstr>Calibri</vt:lpstr>
      <vt:lpstr>Calibri Light</vt:lpstr>
      <vt:lpstr>Cambria Math</vt:lpstr>
      <vt:lpstr>Comic Sans MS</vt:lpstr>
      <vt:lpstr>Times New Roman</vt:lpstr>
      <vt:lpstr>Wingdings</vt:lpstr>
      <vt:lpstr>Office Theme</vt:lpstr>
      <vt:lpstr>Default Design</vt:lpstr>
      <vt:lpstr>3_Default Design</vt:lpstr>
      <vt:lpstr>Rearranging Mechanical Advantage Equation and teach examples</vt:lpstr>
      <vt:lpstr>Learning Objectives</vt:lpstr>
      <vt:lpstr>Actual Mechanical Advantage (AMA)</vt:lpstr>
      <vt:lpstr>Formula Representation</vt:lpstr>
      <vt:lpstr>Solve for Output/Resistance Force (Fr)</vt:lpstr>
      <vt:lpstr>Solve for Input Force/Effort Force (Fe)</vt:lpstr>
      <vt:lpstr>AMA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103</cp:revision>
  <dcterms:created xsi:type="dcterms:W3CDTF">2021-09-23T18:00:58Z</dcterms:created>
  <dcterms:modified xsi:type="dcterms:W3CDTF">2021-11-05T15:00:29Z</dcterms:modified>
</cp:coreProperties>
</file>